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2" r:id="rId6"/>
    <p:sldId id="260" r:id="rId7"/>
    <p:sldId id="261" r:id="rId8"/>
    <p:sldId id="263" r:id="rId9"/>
    <p:sldId id="264" r:id="rId10"/>
    <p:sldId id="265" r:id="rId11"/>
    <p:sldId id="266" r:id="rId12"/>
    <p:sldId id="267"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fr-FR" smtClean="0"/>
              <a:t>Modifiez le style du titre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11/13/2018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11/13/2018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fr-FR" smtClean="0"/>
              <a:t>Modifiez le style du titre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11/13/2018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11/13/2018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fr-FR" smtClean="0"/>
              <a:t>Modifiez le style du titre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dirty="0"/>
              <a:t>11/13/2018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fr-FR" smtClean="0"/>
              <a:t>Modifiez le style du titre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dirty="0"/>
              <a:t>11/13/2018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fr-FR" smtClean="0"/>
              <a:t>Modifiez le style du titre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fr-FR" smtClean="0"/>
              <a:t>Modifiez le style du titre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dirty="0"/>
              <a:t>11/13/2018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fr-FR" smtClean="0"/>
              <a:t>Modifiez le style du titre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913795" y="2912232"/>
            <a:ext cx="5107208" cy="287896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6172200" y="2912232"/>
            <a:ext cx="5095357" cy="287896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11/13/2018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11/13/2018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11/13/2018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fr-FR" smtClean="0"/>
              <a:t>Modifiez le style du titre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11/13/2018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11/13/2018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11/13/2018</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Matières et textures</a:t>
            </a:r>
            <a:endParaRPr lang="fr-FR" dirty="0"/>
          </a:p>
        </p:txBody>
      </p:sp>
      <p:sp>
        <p:nvSpPr>
          <p:cNvPr id="3" name="Sous-titre 2"/>
          <p:cNvSpPr>
            <a:spLocks noGrp="1"/>
          </p:cNvSpPr>
          <p:nvPr>
            <p:ph type="subTitle" idx="1"/>
          </p:nvPr>
        </p:nvSpPr>
        <p:spPr/>
        <p:txBody>
          <a:bodyPr/>
          <a:lstStyle/>
          <a:p>
            <a:endParaRPr lang="fr-FR"/>
          </a:p>
        </p:txBody>
      </p:sp>
    </p:spTree>
    <p:extLst>
      <p:ext uri="{BB962C8B-B14F-4D97-AF65-F5344CB8AC3E}">
        <p14:creationId xmlns:p14="http://schemas.microsoft.com/office/powerpoint/2010/main" val="3655711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Textures animales</a:t>
            </a:r>
            <a:endParaRPr lang="fr-FR" dirty="0"/>
          </a:p>
        </p:txBody>
      </p:sp>
      <p:sp>
        <p:nvSpPr>
          <p:cNvPr id="3" name="Sous-titre 2"/>
          <p:cNvSpPr>
            <a:spLocks noGrp="1"/>
          </p:cNvSpPr>
          <p:nvPr>
            <p:ph type="subTitle" idx="1"/>
          </p:nvPr>
        </p:nvSpPr>
        <p:spPr/>
        <p:txBody>
          <a:bodyPr/>
          <a:lstStyle/>
          <a:p>
            <a:endParaRPr lang="fr-FR" dirty="0"/>
          </a:p>
        </p:txBody>
      </p:sp>
    </p:spTree>
    <p:extLst>
      <p:ext uri="{BB962C8B-B14F-4D97-AF65-F5344CB8AC3E}">
        <p14:creationId xmlns:p14="http://schemas.microsoft.com/office/powerpoint/2010/main" val="3724854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cstate="print">
            <a:extLst>
              <a:ext uri="{28A0092B-C50C-407E-A947-70E740481C1C}">
                <a14:useLocalDpi xmlns:a14="http://schemas.microsoft.com/office/drawing/2010/main" val="0"/>
              </a:ext>
            </a:extLst>
          </a:blip>
          <a:srcRect b="53038"/>
          <a:stretch/>
        </p:blipFill>
        <p:spPr>
          <a:xfrm>
            <a:off x="1376077" y="444138"/>
            <a:ext cx="9579306" cy="6073509"/>
          </a:xfrm>
          <a:prstGeom prst="rect">
            <a:avLst/>
          </a:prstGeom>
        </p:spPr>
      </p:pic>
    </p:spTree>
    <p:extLst>
      <p:ext uri="{BB962C8B-B14F-4D97-AF65-F5344CB8AC3E}">
        <p14:creationId xmlns:p14="http://schemas.microsoft.com/office/powerpoint/2010/main" val="89353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cstate="print">
            <a:extLst>
              <a:ext uri="{28A0092B-C50C-407E-A947-70E740481C1C}">
                <a14:useLocalDpi xmlns:a14="http://schemas.microsoft.com/office/drawing/2010/main" val="0"/>
              </a:ext>
            </a:extLst>
          </a:blip>
          <a:srcRect t="46750"/>
          <a:stretch/>
        </p:blipFill>
        <p:spPr>
          <a:xfrm>
            <a:off x="1498418" y="313509"/>
            <a:ext cx="8716736" cy="6266716"/>
          </a:xfrm>
          <a:prstGeom prst="rect">
            <a:avLst/>
          </a:prstGeom>
        </p:spPr>
      </p:pic>
    </p:spTree>
    <p:extLst>
      <p:ext uri="{BB962C8B-B14F-4D97-AF65-F5344CB8AC3E}">
        <p14:creationId xmlns:p14="http://schemas.microsoft.com/office/powerpoint/2010/main" val="1743546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Poils blancs</a:t>
            </a:r>
            <a:endParaRPr lang="fr-FR" dirty="0"/>
          </a:p>
        </p:txBody>
      </p:sp>
      <p:grpSp>
        <p:nvGrpSpPr>
          <p:cNvPr id="3" name="Groupe 2"/>
          <p:cNvGrpSpPr/>
          <p:nvPr/>
        </p:nvGrpSpPr>
        <p:grpSpPr>
          <a:xfrm>
            <a:off x="755756" y="4450067"/>
            <a:ext cx="10594335" cy="1733005"/>
            <a:chOff x="0" y="0"/>
            <a:chExt cx="6724650" cy="598391"/>
          </a:xfrm>
        </p:grpSpPr>
        <p:sp>
          <p:nvSpPr>
            <p:cNvPr id="4" name="Zone de texte 13"/>
            <p:cNvSpPr txBox="1"/>
            <p:nvPr/>
          </p:nvSpPr>
          <p:spPr>
            <a:xfrm>
              <a:off x="0" y="0"/>
              <a:ext cx="2219325" cy="598391"/>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0"/>
                </a:spcAft>
              </a:pPr>
              <a:r>
                <a:rPr lang="fr-FR" sz="1100" b="1" dirty="0">
                  <a:effectLst/>
                  <a:ea typeface="Calibri" panose="020F0502020204030204" pitchFamily="34" charset="0"/>
                  <a:cs typeface="Times New Roman" panose="02020603050405020304" pitchFamily="18" charset="0"/>
                </a:rPr>
                <a:t>Etape1 :</a:t>
              </a:r>
              <a:r>
                <a:rPr lang="fr-FR" sz="1100" dirty="0">
                  <a:effectLst/>
                  <a:ea typeface="Calibri" panose="020F0502020204030204" pitchFamily="34" charset="0"/>
                  <a:cs typeface="Times New Roman" panose="02020603050405020304" pitchFamily="18" charset="0"/>
                </a:rPr>
                <a:t> le blanc du papier facilite la tâche. Il suffit de dessiner les ombres et les parties négatives. Crayon 2H pour la première couche. Coups de crayon uniquement dans les zones d’ombres portées avec une pression légère.</a:t>
              </a:r>
            </a:p>
          </p:txBody>
        </p:sp>
        <p:sp>
          <p:nvSpPr>
            <p:cNvPr id="5" name="Zone de texte 14"/>
            <p:cNvSpPr txBox="1"/>
            <p:nvPr/>
          </p:nvSpPr>
          <p:spPr>
            <a:xfrm>
              <a:off x="2305050" y="0"/>
              <a:ext cx="2228850" cy="598391"/>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0"/>
                </a:spcAft>
              </a:pPr>
              <a:r>
                <a:rPr lang="fr-FR" sz="1100" b="1" dirty="0">
                  <a:effectLst/>
                  <a:ea typeface="Calibri" panose="020F0502020204030204" pitchFamily="34" charset="0"/>
                  <a:cs typeface="Times New Roman" panose="02020603050405020304" pitchFamily="18" charset="0"/>
                </a:rPr>
                <a:t> Etape2 : </a:t>
              </a:r>
              <a:r>
                <a:rPr lang="fr-FR" sz="1100" dirty="0">
                  <a:effectLst/>
                  <a:ea typeface="Calibri" panose="020F0502020204030204" pitchFamily="34" charset="0"/>
                  <a:cs typeface="Times New Roman" panose="02020603050405020304" pitchFamily="18" charset="0"/>
                </a:rPr>
                <a:t>crayon HB dessine les ombres portées des poils avec précaution en suivant le sens de la pousse. Ne pas charger en tracer pour éviter de remplir toute la feuille. Laisser des zones blanches.</a:t>
              </a:r>
            </a:p>
            <a:p>
              <a:pPr>
                <a:lnSpc>
                  <a:spcPct val="107000"/>
                </a:lnSpc>
                <a:spcAft>
                  <a:spcPts val="800"/>
                </a:spcAft>
              </a:pPr>
              <a:r>
                <a:rPr lang="fr-FR" sz="1100" dirty="0">
                  <a:effectLst/>
                  <a:ea typeface="Calibri" panose="020F0502020204030204" pitchFamily="34" charset="0"/>
                  <a:cs typeface="Times New Roman" panose="02020603050405020304" pitchFamily="18" charset="0"/>
                </a:rPr>
                <a:t> </a:t>
              </a:r>
            </a:p>
          </p:txBody>
        </p:sp>
        <p:sp>
          <p:nvSpPr>
            <p:cNvPr id="6" name="Zone de texte 15"/>
            <p:cNvSpPr txBox="1"/>
            <p:nvPr/>
          </p:nvSpPr>
          <p:spPr>
            <a:xfrm>
              <a:off x="4600575" y="0"/>
              <a:ext cx="2124075" cy="598391"/>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0"/>
                </a:spcAft>
              </a:pPr>
              <a:r>
                <a:rPr lang="fr-FR" sz="1100" b="1" dirty="0">
                  <a:effectLst/>
                  <a:ea typeface="Calibri" panose="020F0502020204030204" pitchFamily="34" charset="0"/>
                  <a:cs typeface="Times New Roman" panose="02020603050405020304" pitchFamily="18" charset="0"/>
                </a:rPr>
                <a:t>Etape3 :</a:t>
              </a:r>
              <a:r>
                <a:rPr lang="fr-FR" sz="1100" dirty="0">
                  <a:effectLst/>
                  <a:ea typeface="Calibri" panose="020F0502020204030204" pitchFamily="34" charset="0"/>
                  <a:cs typeface="Times New Roman" panose="02020603050405020304" pitchFamily="18" charset="0"/>
                </a:rPr>
                <a:t> crayon 2B faire des zone d’ombres plus foncées. Cela permet de contraster avec le blanc du papier, créant une illusion de poils blancs. Un 2H pour ajouter de légers coups de crayons çà et là pour donner du volume aux poils.</a:t>
              </a:r>
            </a:p>
            <a:p>
              <a:pPr>
                <a:lnSpc>
                  <a:spcPct val="107000"/>
                </a:lnSpc>
                <a:spcAft>
                  <a:spcPts val="800"/>
                </a:spcAft>
              </a:pPr>
              <a:r>
                <a:rPr lang="fr-FR" sz="1100" dirty="0">
                  <a:effectLst/>
                  <a:ea typeface="Calibri" panose="020F0502020204030204" pitchFamily="34" charset="0"/>
                  <a:cs typeface="Times New Roman" panose="02020603050405020304" pitchFamily="18" charset="0"/>
                </a:rPr>
                <a:t> </a:t>
              </a:r>
            </a:p>
          </p:txBody>
        </p:sp>
      </p:grpSp>
      <p:pic>
        <p:nvPicPr>
          <p:cNvPr id="7" name="Image 8"/>
          <p:cNvPicPr>
            <a:picLocks noChangeAspect="1" noChangeArrowheads="1"/>
          </p:cNvPicPr>
          <p:nvPr/>
        </p:nvPicPr>
        <p:blipFill>
          <a:blip r:embed="rId2">
            <a:extLst>
              <a:ext uri="{28A0092B-C50C-407E-A947-70E740481C1C}">
                <a14:useLocalDpi xmlns:a14="http://schemas.microsoft.com/office/drawing/2010/main" val="0"/>
              </a:ext>
            </a:extLst>
          </a:blip>
          <a:srcRect t="5156" r="1758" b="79913"/>
          <a:stretch>
            <a:fillRect/>
          </a:stretch>
        </p:blipFill>
        <p:spPr bwMode="auto">
          <a:xfrm>
            <a:off x="731527" y="2235456"/>
            <a:ext cx="10607926" cy="2072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743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Peau épaisse et ridée</a:t>
            </a:r>
            <a:endParaRPr lang="fr-FR" dirty="0"/>
          </a:p>
        </p:txBody>
      </p:sp>
      <p:grpSp>
        <p:nvGrpSpPr>
          <p:cNvPr id="3" name="Groupe 2"/>
          <p:cNvGrpSpPr/>
          <p:nvPr/>
        </p:nvGrpSpPr>
        <p:grpSpPr>
          <a:xfrm>
            <a:off x="917240" y="4145281"/>
            <a:ext cx="10532250" cy="1802673"/>
            <a:chOff x="0" y="0"/>
            <a:chExt cx="6724650" cy="536380"/>
          </a:xfrm>
        </p:grpSpPr>
        <p:sp>
          <p:nvSpPr>
            <p:cNvPr id="4" name="Zone de texte 18"/>
            <p:cNvSpPr txBox="1"/>
            <p:nvPr/>
          </p:nvSpPr>
          <p:spPr>
            <a:xfrm>
              <a:off x="0" y="0"/>
              <a:ext cx="2219325" cy="5334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0"/>
                </a:spcAft>
              </a:pPr>
              <a:r>
                <a:rPr lang="fr-FR" sz="1100" b="1" dirty="0">
                  <a:effectLst/>
                  <a:ea typeface="Calibri" panose="020F0502020204030204" pitchFamily="34" charset="0"/>
                  <a:cs typeface="Times New Roman" panose="02020603050405020304" pitchFamily="18" charset="0"/>
                </a:rPr>
                <a:t>Etape1 :</a:t>
              </a:r>
              <a:r>
                <a:rPr lang="fr-FR" sz="1100" dirty="0">
                  <a:effectLst/>
                  <a:ea typeface="Calibri" panose="020F0502020204030204" pitchFamily="34" charset="0"/>
                  <a:cs typeface="Times New Roman" panose="02020603050405020304" pitchFamily="18" charset="0"/>
                </a:rPr>
                <a:t> crayon émoussé, appliqué un ton clair homogène. Faire un fondu avec un tortillon. Casser la monotonie en laissant des blancs.</a:t>
              </a:r>
            </a:p>
            <a:p>
              <a:pPr>
                <a:lnSpc>
                  <a:spcPct val="107000"/>
                </a:lnSpc>
                <a:spcAft>
                  <a:spcPts val="800"/>
                </a:spcAft>
              </a:pPr>
              <a:r>
                <a:rPr lang="fr-FR" sz="1100" dirty="0">
                  <a:effectLst/>
                  <a:ea typeface="Calibri" panose="020F0502020204030204" pitchFamily="34" charset="0"/>
                  <a:cs typeface="Times New Roman" panose="02020603050405020304" pitchFamily="18" charset="0"/>
                </a:rPr>
                <a:t> </a:t>
              </a:r>
            </a:p>
          </p:txBody>
        </p:sp>
        <p:sp>
          <p:nvSpPr>
            <p:cNvPr id="5" name="Zone de texte 19"/>
            <p:cNvSpPr txBox="1"/>
            <p:nvPr/>
          </p:nvSpPr>
          <p:spPr>
            <a:xfrm>
              <a:off x="2305050" y="0"/>
              <a:ext cx="2228850" cy="53638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1100" b="1">
                  <a:effectLst/>
                  <a:ea typeface="Calibri" panose="020F0502020204030204" pitchFamily="34" charset="0"/>
                  <a:cs typeface="Times New Roman" panose="02020603050405020304" pitchFamily="18" charset="0"/>
                </a:rPr>
                <a:t>Etape2 : </a:t>
              </a:r>
              <a:r>
                <a:rPr lang="fr-FR" sz="1100">
                  <a:effectLst/>
                  <a:ea typeface="Calibri" panose="020F0502020204030204" pitchFamily="34" charset="0"/>
                  <a:cs typeface="Times New Roman" panose="02020603050405020304" pitchFamily="18" charset="0"/>
                </a:rPr>
                <a:t>pour ajouter des rides prendre un crayon 2H et tracer des lignes légèrement accidentées sans relever la pointe du crayon. Cela créer une texture irrégulière. Avec un HB dessiner des lignes horizontales légèrement plus sombres et chevauchants les premières.</a:t>
              </a:r>
            </a:p>
          </p:txBody>
        </p:sp>
        <p:sp>
          <p:nvSpPr>
            <p:cNvPr id="6" name="Zone de texte 20"/>
            <p:cNvSpPr txBox="1"/>
            <p:nvPr/>
          </p:nvSpPr>
          <p:spPr>
            <a:xfrm>
              <a:off x="4600575" y="0"/>
              <a:ext cx="2124075" cy="5334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1100" b="1">
                  <a:effectLst/>
                  <a:ea typeface="Calibri" panose="020F0502020204030204" pitchFamily="34" charset="0"/>
                  <a:cs typeface="Times New Roman" panose="02020603050405020304" pitchFamily="18" charset="0"/>
                </a:rPr>
                <a:t>Etape3 : </a:t>
              </a:r>
              <a:r>
                <a:rPr lang="fr-FR" sz="1100">
                  <a:effectLst/>
                  <a:ea typeface="Calibri" panose="020F0502020204030204" pitchFamily="34" charset="0"/>
                  <a:cs typeface="Times New Roman" panose="02020603050405020304" pitchFamily="18" charset="0"/>
                </a:rPr>
                <a:t>alterner crayon HB et un 2B, ajouter des lignes et des griffonnages sur la première couche de ton. Cette technique fonctionne bien pour la peau d’éléphant, de rhino et de certain serpent. Elle peut également servir pour tanner un museau ou coussinet avec un 2B.</a:t>
              </a:r>
            </a:p>
          </p:txBody>
        </p:sp>
      </p:grpSp>
      <p:pic>
        <p:nvPicPr>
          <p:cNvPr id="7" name="Image 6"/>
          <p:cNvPicPr/>
          <p:nvPr/>
        </p:nvPicPr>
        <p:blipFill rotWithShape="1">
          <a:blip r:embed="rId2" cstate="print">
            <a:extLst>
              <a:ext uri="{28A0092B-C50C-407E-A947-70E740481C1C}">
                <a14:useLocalDpi xmlns:a14="http://schemas.microsoft.com/office/drawing/2010/main" val="0"/>
              </a:ext>
            </a:extLst>
          </a:blip>
          <a:srcRect t="37724" r="1538" b="47740"/>
          <a:stretch/>
        </p:blipFill>
        <p:spPr bwMode="auto">
          <a:xfrm>
            <a:off x="913795" y="1935921"/>
            <a:ext cx="10510064" cy="200374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86220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Peau reptilienne</a:t>
            </a:r>
            <a:endParaRPr lang="fr-FR" dirty="0"/>
          </a:p>
        </p:txBody>
      </p:sp>
      <p:pic>
        <p:nvPicPr>
          <p:cNvPr id="3" name="Image 2"/>
          <p:cNvPicPr/>
          <p:nvPr/>
        </p:nvPicPr>
        <p:blipFill rotWithShape="1">
          <a:blip r:embed="rId2" cstate="print">
            <a:extLst>
              <a:ext uri="{28A0092B-C50C-407E-A947-70E740481C1C}">
                <a14:useLocalDpi xmlns:a14="http://schemas.microsoft.com/office/drawing/2010/main" val="0"/>
              </a:ext>
            </a:extLst>
          </a:blip>
          <a:srcRect t="71787" r="1825" b="13344"/>
          <a:stretch/>
        </p:blipFill>
        <p:spPr bwMode="auto">
          <a:xfrm>
            <a:off x="802731" y="2174829"/>
            <a:ext cx="10384066" cy="2031411"/>
          </a:xfrm>
          <a:prstGeom prst="rect">
            <a:avLst/>
          </a:prstGeom>
          <a:ln>
            <a:noFill/>
          </a:ln>
          <a:extLst>
            <a:ext uri="{53640926-AAD7-44D8-BBD7-CCE9431645EC}">
              <a14:shadowObscured xmlns:a14="http://schemas.microsoft.com/office/drawing/2010/main"/>
            </a:ext>
          </a:extLst>
        </p:spPr>
      </p:pic>
      <p:grpSp>
        <p:nvGrpSpPr>
          <p:cNvPr id="6" name="Groupe 5"/>
          <p:cNvGrpSpPr/>
          <p:nvPr/>
        </p:nvGrpSpPr>
        <p:grpSpPr>
          <a:xfrm>
            <a:off x="802731" y="4382634"/>
            <a:ext cx="10384066" cy="2044292"/>
            <a:chOff x="0" y="-50115"/>
            <a:chExt cx="6688251" cy="603720"/>
          </a:xfrm>
        </p:grpSpPr>
        <p:sp>
          <p:nvSpPr>
            <p:cNvPr id="7" name="Zone de texte 22"/>
            <p:cNvSpPr txBox="1"/>
            <p:nvPr/>
          </p:nvSpPr>
          <p:spPr>
            <a:xfrm>
              <a:off x="0" y="-44451"/>
              <a:ext cx="2219325" cy="59805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1100" b="1">
                  <a:effectLst/>
                  <a:ea typeface="Calibri" panose="020F0502020204030204" pitchFamily="34" charset="0"/>
                  <a:cs typeface="Times New Roman" panose="02020603050405020304" pitchFamily="18" charset="0"/>
                </a:rPr>
                <a:t>Etape1 : </a:t>
              </a:r>
              <a:r>
                <a:rPr lang="fr-FR" sz="1100">
                  <a:effectLst/>
                  <a:ea typeface="Calibri" panose="020F0502020204030204" pitchFamily="34" charset="0"/>
                  <a:cs typeface="Times New Roman" panose="02020603050405020304" pitchFamily="18" charset="0"/>
                </a:rPr>
                <a:t>Crayon 2H tracer une série de lignes légère dans une direction, puis un seconde série dans la direction opposée (motif diamant). Crayon fusain émoussé lignes rapprochées pour remplir chaque diamant. Laisser un contour blanc et un rehaut dans l’angle en haut à gauche de chaque diamant.</a:t>
              </a:r>
            </a:p>
          </p:txBody>
        </p:sp>
        <p:sp>
          <p:nvSpPr>
            <p:cNvPr id="8" name="Zone de texte 23"/>
            <p:cNvSpPr txBox="1"/>
            <p:nvPr/>
          </p:nvSpPr>
          <p:spPr>
            <a:xfrm>
              <a:off x="2305050" y="-50115"/>
              <a:ext cx="2228850" cy="603624"/>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1100" b="1">
                  <a:effectLst/>
                  <a:ea typeface="Calibri" panose="020F0502020204030204" pitchFamily="34" charset="0"/>
                  <a:cs typeface="Times New Roman" panose="02020603050405020304" pitchFamily="18" charset="0"/>
                </a:rPr>
                <a:t>Etape2 : </a:t>
              </a:r>
              <a:r>
                <a:rPr lang="fr-FR" sz="1100">
                  <a:effectLst/>
                  <a:ea typeface="Calibri" panose="020F0502020204030204" pitchFamily="34" charset="0"/>
                  <a:cs typeface="Times New Roman" panose="02020603050405020304" pitchFamily="18" charset="0"/>
                </a:rPr>
                <a:t>crayon 2H faire des lignes par-dessus la 1ère couche dans la direction opposée. On obtient un fondu. Ajouter es traits courbes avec un HB dans chaque diamant sur la partie droite de la base de chacun d’entre eux et former une ombre entre les formes..</a:t>
              </a:r>
            </a:p>
          </p:txBody>
        </p:sp>
        <p:sp>
          <p:nvSpPr>
            <p:cNvPr id="9" name="Zone de texte 24"/>
            <p:cNvSpPr txBox="1"/>
            <p:nvPr/>
          </p:nvSpPr>
          <p:spPr>
            <a:xfrm>
              <a:off x="4600575" y="-47738"/>
              <a:ext cx="2087676" cy="601247"/>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1100" b="1" dirty="0">
                  <a:effectLst/>
                  <a:ea typeface="Calibri" panose="020F0502020204030204" pitchFamily="34" charset="0"/>
                  <a:cs typeface="Times New Roman" panose="02020603050405020304" pitchFamily="18" charset="0"/>
                </a:rPr>
                <a:t>Etape3 : </a:t>
              </a:r>
              <a:r>
                <a:rPr lang="fr-FR" sz="1100" dirty="0">
                  <a:effectLst/>
                  <a:ea typeface="Calibri" panose="020F0502020204030204" pitchFamily="34" charset="0"/>
                  <a:cs typeface="Times New Roman" panose="02020603050405020304" pitchFamily="18" charset="0"/>
                </a:rPr>
                <a:t>pour finir créer les zones d’ombres les plus foncées en bas à droite de chaque diamant avec un 2B, puis avec un HB ajouté des lignes circulaires sur la couche précédente en homogénéisant le ton.</a:t>
              </a:r>
            </a:p>
          </p:txBody>
        </p:sp>
      </p:grpSp>
    </p:spTree>
    <p:extLst>
      <p:ext uri="{BB962C8B-B14F-4D97-AF65-F5344CB8AC3E}">
        <p14:creationId xmlns:p14="http://schemas.microsoft.com/office/powerpoint/2010/main" val="2740925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cstate="print">
            <a:extLst>
              <a:ext uri="{28A0092B-C50C-407E-A947-70E740481C1C}">
                <a14:useLocalDpi xmlns:a14="http://schemas.microsoft.com/office/drawing/2010/main" val="0"/>
              </a:ext>
            </a:extLst>
          </a:blip>
          <a:srcRect b="65917"/>
          <a:stretch/>
        </p:blipFill>
        <p:spPr bwMode="auto">
          <a:xfrm>
            <a:off x="722448" y="1130891"/>
            <a:ext cx="10833532" cy="44861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51619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cstate="print">
            <a:extLst>
              <a:ext uri="{28A0092B-C50C-407E-A947-70E740481C1C}">
                <a14:useLocalDpi xmlns:a14="http://schemas.microsoft.com/office/drawing/2010/main" val="0"/>
              </a:ext>
            </a:extLst>
          </a:blip>
          <a:srcRect t="33467" b="33388"/>
          <a:stretch/>
        </p:blipFill>
        <p:spPr bwMode="auto">
          <a:xfrm>
            <a:off x="583110" y="914400"/>
            <a:ext cx="11050567" cy="44500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8536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cstate="print">
            <a:extLst>
              <a:ext uri="{28A0092B-C50C-407E-A947-70E740481C1C}">
                <a14:useLocalDpi xmlns:a14="http://schemas.microsoft.com/office/drawing/2010/main" val="0"/>
              </a:ext>
            </a:extLst>
          </a:blip>
          <a:srcRect t="67023" b="896"/>
          <a:stretch/>
        </p:blipFill>
        <p:spPr bwMode="auto">
          <a:xfrm>
            <a:off x="565694" y="1123406"/>
            <a:ext cx="11059258" cy="431074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22469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cstate="print">
            <a:extLst>
              <a:ext uri="{28A0092B-C50C-407E-A947-70E740481C1C}">
                <a14:useLocalDpi xmlns:a14="http://schemas.microsoft.com/office/drawing/2010/main" val="0"/>
              </a:ext>
            </a:extLst>
          </a:blip>
          <a:srcRect l="3010" b="60770"/>
          <a:stretch/>
        </p:blipFill>
        <p:spPr bwMode="auto">
          <a:xfrm>
            <a:off x="722681" y="265564"/>
            <a:ext cx="10842308" cy="63707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10099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Textures naturelles</a:t>
            </a:r>
            <a:endParaRPr lang="fr-FR" dirty="0"/>
          </a:p>
        </p:txBody>
      </p:sp>
      <p:pic>
        <p:nvPicPr>
          <p:cNvPr id="3" name="Image 2"/>
          <p:cNvPicPr/>
          <p:nvPr/>
        </p:nvPicPr>
        <p:blipFill rotWithShape="1">
          <a:blip r:embed="rId2" cstate="print">
            <a:extLst>
              <a:ext uri="{28A0092B-C50C-407E-A947-70E740481C1C}">
                <a14:useLocalDpi xmlns:a14="http://schemas.microsoft.com/office/drawing/2010/main" val="0"/>
              </a:ext>
            </a:extLst>
          </a:blip>
          <a:srcRect t="7138" b="80342"/>
          <a:stretch/>
        </p:blipFill>
        <p:spPr>
          <a:xfrm>
            <a:off x="769243" y="2493277"/>
            <a:ext cx="10677699" cy="2078730"/>
          </a:xfrm>
          <a:prstGeom prst="rect">
            <a:avLst/>
          </a:prstGeom>
        </p:spPr>
      </p:pic>
    </p:spTree>
    <p:extLst>
      <p:ext uri="{BB962C8B-B14F-4D97-AF65-F5344CB8AC3E}">
        <p14:creationId xmlns:p14="http://schemas.microsoft.com/office/powerpoint/2010/main" val="3369222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cstate="print">
            <a:extLst>
              <a:ext uri="{28A0092B-C50C-407E-A947-70E740481C1C}">
                <a14:useLocalDpi xmlns:a14="http://schemas.microsoft.com/office/drawing/2010/main" val="0"/>
              </a:ext>
            </a:extLst>
          </a:blip>
          <a:srcRect l="3010" t="20192" b="43352"/>
          <a:stretch/>
        </p:blipFill>
        <p:spPr bwMode="auto">
          <a:xfrm>
            <a:off x="295955" y="243839"/>
            <a:ext cx="11591245" cy="632898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76078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cstate="print">
            <a:extLst>
              <a:ext uri="{28A0092B-C50C-407E-A947-70E740481C1C}">
                <a14:useLocalDpi xmlns:a14="http://schemas.microsoft.com/office/drawing/2010/main" val="0"/>
              </a:ext>
            </a:extLst>
          </a:blip>
          <a:srcRect l="3010" t="56774" b="750"/>
          <a:stretch/>
        </p:blipFill>
        <p:spPr bwMode="auto">
          <a:xfrm>
            <a:off x="957807" y="156755"/>
            <a:ext cx="10363336" cy="65929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51983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cstate="print">
            <a:extLst>
              <a:ext uri="{28A0092B-C50C-407E-A947-70E740481C1C}">
                <a14:useLocalDpi xmlns:a14="http://schemas.microsoft.com/office/drawing/2010/main" val="0"/>
              </a:ext>
            </a:extLst>
          </a:blip>
          <a:srcRect b="66837"/>
          <a:stretch/>
        </p:blipFill>
        <p:spPr>
          <a:xfrm>
            <a:off x="332285" y="801869"/>
            <a:ext cx="11589415" cy="5311547"/>
          </a:xfrm>
          <a:prstGeom prst="rect">
            <a:avLst/>
          </a:prstGeom>
        </p:spPr>
      </p:pic>
    </p:spTree>
    <p:extLst>
      <p:ext uri="{BB962C8B-B14F-4D97-AF65-F5344CB8AC3E}">
        <p14:creationId xmlns:p14="http://schemas.microsoft.com/office/powerpoint/2010/main" val="915226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cstate="print">
            <a:extLst>
              <a:ext uri="{28A0092B-C50C-407E-A947-70E740481C1C}">
                <a14:useLocalDpi xmlns:a14="http://schemas.microsoft.com/office/drawing/2010/main" val="0"/>
              </a:ext>
            </a:extLst>
          </a:blip>
          <a:srcRect t="32895" b="45388"/>
          <a:stretch/>
        </p:blipFill>
        <p:spPr>
          <a:xfrm>
            <a:off x="567417" y="1262741"/>
            <a:ext cx="10910423" cy="3274423"/>
          </a:xfrm>
          <a:prstGeom prst="rect">
            <a:avLst/>
          </a:prstGeom>
        </p:spPr>
      </p:pic>
    </p:spTree>
    <p:extLst>
      <p:ext uri="{BB962C8B-B14F-4D97-AF65-F5344CB8AC3E}">
        <p14:creationId xmlns:p14="http://schemas.microsoft.com/office/powerpoint/2010/main" val="109982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cstate="print">
            <a:extLst>
              <a:ext uri="{28A0092B-C50C-407E-A947-70E740481C1C}">
                <a14:useLocalDpi xmlns:a14="http://schemas.microsoft.com/office/drawing/2010/main" val="0"/>
              </a:ext>
            </a:extLst>
          </a:blip>
          <a:srcRect t="54238"/>
          <a:stretch/>
        </p:blipFill>
        <p:spPr>
          <a:xfrm>
            <a:off x="976720" y="226423"/>
            <a:ext cx="10205085" cy="6453999"/>
          </a:xfrm>
          <a:prstGeom prst="rect">
            <a:avLst/>
          </a:prstGeom>
        </p:spPr>
      </p:pic>
    </p:spTree>
    <p:extLst>
      <p:ext uri="{BB962C8B-B14F-4D97-AF65-F5344CB8AC3E}">
        <p14:creationId xmlns:p14="http://schemas.microsoft.com/office/powerpoint/2010/main" val="983391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cstate="print">
            <a:extLst>
              <a:ext uri="{28A0092B-C50C-407E-A947-70E740481C1C}">
                <a14:useLocalDpi xmlns:a14="http://schemas.microsoft.com/office/drawing/2010/main" val="0"/>
              </a:ext>
            </a:extLst>
          </a:blip>
          <a:srcRect t="19319" b="26465"/>
          <a:stretch/>
        </p:blipFill>
        <p:spPr>
          <a:xfrm>
            <a:off x="1198881" y="165461"/>
            <a:ext cx="10104845" cy="6445023"/>
          </a:xfrm>
          <a:prstGeom prst="rect">
            <a:avLst/>
          </a:prstGeom>
        </p:spPr>
      </p:pic>
    </p:spTree>
    <p:extLst>
      <p:ext uri="{BB962C8B-B14F-4D97-AF65-F5344CB8AC3E}">
        <p14:creationId xmlns:p14="http://schemas.microsoft.com/office/powerpoint/2010/main" val="1328701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cstate="print">
            <a:extLst>
              <a:ext uri="{28A0092B-C50C-407E-A947-70E740481C1C}">
                <a14:useLocalDpi xmlns:a14="http://schemas.microsoft.com/office/drawing/2010/main" val="0"/>
              </a:ext>
            </a:extLst>
          </a:blip>
          <a:srcRect l="5740" t="76519" r="16531" b="558"/>
          <a:stretch/>
        </p:blipFill>
        <p:spPr>
          <a:xfrm>
            <a:off x="844729" y="1358537"/>
            <a:ext cx="10369909" cy="3927566"/>
          </a:xfrm>
          <a:prstGeom prst="rect">
            <a:avLst/>
          </a:prstGeom>
        </p:spPr>
      </p:pic>
    </p:spTree>
    <p:extLst>
      <p:ext uri="{BB962C8B-B14F-4D97-AF65-F5344CB8AC3E}">
        <p14:creationId xmlns:p14="http://schemas.microsoft.com/office/powerpoint/2010/main" val="1598446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Écaille et peau</a:t>
            </a:r>
            <a:endParaRPr lang="fr-FR" dirty="0"/>
          </a:p>
        </p:txBody>
      </p:sp>
      <p:sp>
        <p:nvSpPr>
          <p:cNvPr id="3" name="Sous-titre 2"/>
          <p:cNvSpPr>
            <a:spLocks noGrp="1"/>
          </p:cNvSpPr>
          <p:nvPr>
            <p:ph type="subTitle" idx="1"/>
          </p:nvPr>
        </p:nvSpPr>
        <p:spPr/>
        <p:txBody>
          <a:bodyPr/>
          <a:lstStyle/>
          <a:p>
            <a:endParaRPr lang="fr-FR"/>
          </a:p>
        </p:txBody>
      </p:sp>
    </p:spTree>
    <p:extLst>
      <p:ext uri="{BB962C8B-B14F-4D97-AF65-F5344CB8AC3E}">
        <p14:creationId xmlns:p14="http://schemas.microsoft.com/office/powerpoint/2010/main" val="1345398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p:nvPr/>
        </p:nvPicPr>
        <p:blipFill rotWithShape="1">
          <a:blip r:embed="rId2" cstate="print">
            <a:extLst>
              <a:ext uri="{28A0092B-C50C-407E-A947-70E740481C1C}">
                <a14:useLocalDpi xmlns:a14="http://schemas.microsoft.com/office/drawing/2010/main" val="0"/>
              </a:ext>
            </a:extLst>
          </a:blip>
          <a:srcRect l="-1" t="3454" r="49111" b="71684"/>
          <a:stretch/>
        </p:blipFill>
        <p:spPr bwMode="auto">
          <a:xfrm>
            <a:off x="2288431" y="350961"/>
            <a:ext cx="7378065" cy="4591834"/>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1358537" y="5245788"/>
            <a:ext cx="9901646" cy="1080296"/>
          </a:xfrm>
          <a:prstGeom prst="rect">
            <a:avLst/>
          </a:prstGeom>
        </p:spPr>
        <p:txBody>
          <a:bodyPr wrap="square">
            <a:spAutoFit/>
          </a:bodyPr>
          <a:lstStyle/>
          <a:p>
            <a:pPr>
              <a:lnSpc>
                <a:spcPct val="107000"/>
              </a:lnSpc>
              <a:spcAft>
                <a:spcPts val="800"/>
              </a:spcAft>
            </a:pPr>
            <a:r>
              <a:rPr lang="fr-FR" sz="2000" b="1" dirty="0">
                <a:latin typeface="Calibri" panose="020F0502020204030204" pitchFamily="34" charset="0"/>
                <a:ea typeface="Calibri" panose="020F0502020204030204" pitchFamily="34" charset="0"/>
                <a:cs typeface="Times New Roman" panose="02020603050405020304" pitchFamily="18" charset="0"/>
              </a:rPr>
              <a:t>Alligator :</a:t>
            </a:r>
            <a:r>
              <a:rPr lang="fr-FR" sz="2000" dirty="0">
                <a:latin typeface="Calibri" panose="020F0502020204030204" pitchFamily="34" charset="0"/>
                <a:ea typeface="Calibri" panose="020F0502020204030204" pitchFamily="34" charset="0"/>
                <a:cs typeface="Times New Roman" panose="02020603050405020304" pitchFamily="18" charset="0"/>
              </a:rPr>
              <a:t> attention au papier utiliser pour ne pas interférer entre la texture du papier et celle de la peau. La peau d’un alligator est constituée de nombreuses petites stries et chacune doit être correctement éclairée pour que le rendu final soit réaliste.</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6854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p:nvPr/>
        </p:nvPicPr>
        <p:blipFill rotWithShape="1">
          <a:blip r:embed="rId2" cstate="print">
            <a:extLst>
              <a:ext uri="{28A0092B-C50C-407E-A947-70E740481C1C}">
                <a14:useLocalDpi xmlns:a14="http://schemas.microsoft.com/office/drawing/2010/main" val="0"/>
              </a:ext>
            </a:extLst>
          </a:blip>
          <a:srcRect l="53058" t="2751" r="2964" b="69737"/>
          <a:stretch/>
        </p:blipFill>
        <p:spPr bwMode="auto">
          <a:xfrm>
            <a:off x="2595154" y="204229"/>
            <a:ext cx="6392499" cy="5093621"/>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1140822" y="5454794"/>
            <a:ext cx="10206445" cy="1065676"/>
          </a:xfrm>
          <a:prstGeom prst="rect">
            <a:avLst/>
          </a:prstGeom>
        </p:spPr>
        <p:txBody>
          <a:bodyPr wrap="square">
            <a:spAutoFit/>
          </a:bodyPr>
          <a:lstStyle/>
          <a:p>
            <a:pPr>
              <a:lnSpc>
                <a:spcPct val="107000"/>
              </a:lnSpc>
              <a:spcAft>
                <a:spcPts val="800"/>
              </a:spcAft>
            </a:pPr>
            <a:r>
              <a:rPr lang="fr-FR" sz="2000" b="1" dirty="0">
                <a:latin typeface="Calibri" panose="020F0502020204030204" pitchFamily="34" charset="0"/>
                <a:ea typeface="Calibri" panose="020F0502020204030204" pitchFamily="34" charset="0"/>
                <a:cs typeface="Times New Roman" panose="02020603050405020304" pitchFamily="18" charset="0"/>
              </a:rPr>
              <a:t>Le poisson : </a:t>
            </a:r>
            <a:r>
              <a:rPr lang="fr-FR" sz="2000" dirty="0">
                <a:latin typeface="Calibri" panose="020F0502020204030204" pitchFamily="34" charset="0"/>
                <a:ea typeface="Calibri" panose="020F0502020204030204" pitchFamily="34" charset="0"/>
                <a:cs typeface="Times New Roman" panose="02020603050405020304" pitchFamily="18" charset="0"/>
              </a:rPr>
              <a:t>commencer par esquisser les écailles, se concentrer sur les détails. Ensuite rajouter l’ombrage à la base des écailles, là où elles se chevauchent pour accentuer la texture. Un rehaut est ajouté sur chaque écaille afin de rappeler le scintillement de la peau des poissons.</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3888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cstate="print">
            <a:extLst>
              <a:ext uri="{28A0092B-C50C-407E-A947-70E740481C1C}">
                <a14:useLocalDpi xmlns:a14="http://schemas.microsoft.com/office/drawing/2010/main" val="0"/>
              </a:ext>
            </a:extLst>
          </a:blip>
          <a:srcRect t="45337" r="59153" b="15399"/>
          <a:stretch/>
        </p:blipFill>
        <p:spPr bwMode="auto">
          <a:xfrm>
            <a:off x="5886995" y="280978"/>
            <a:ext cx="5146942" cy="6302702"/>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1262743" y="1317943"/>
            <a:ext cx="4049485" cy="4358886"/>
          </a:xfrm>
          <a:prstGeom prst="rect">
            <a:avLst/>
          </a:prstGeom>
        </p:spPr>
        <p:txBody>
          <a:bodyPr wrap="square">
            <a:spAutoFit/>
          </a:bodyPr>
          <a:lstStyle/>
          <a:p>
            <a:pPr>
              <a:lnSpc>
                <a:spcPct val="107000"/>
              </a:lnSpc>
              <a:spcAft>
                <a:spcPts val="800"/>
              </a:spcAft>
            </a:pPr>
            <a:r>
              <a:rPr lang="fr-FR" sz="2000" b="1" dirty="0">
                <a:latin typeface="Calibri" panose="020F0502020204030204" pitchFamily="34" charset="0"/>
                <a:ea typeface="Calibri" panose="020F0502020204030204" pitchFamily="34" charset="0"/>
                <a:cs typeface="Times New Roman" panose="02020603050405020304" pitchFamily="18" charset="0"/>
              </a:rPr>
              <a:t>Le papillon : </a:t>
            </a:r>
            <a:r>
              <a:rPr lang="fr-FR" sz="2000" dirty="0">
                <a:latin typeface="Calibri" panose="020F0502020204030204" pitchFamily="34" charset="0"/>
                <a:ea typeface="Calibri" panose="020F0502020204030204" pitchFamily="34" charset="0"/>
                <a:cs typeface="Times New Roman" panose="02020603050405020304" pitchFamily="18" charset="0"/>
              </a:rPr>
              <a:t>redéfinir dans un premier temps les contours du dessin à l’aide d’un crayon HB bien affûté. Ensuite dessiner des fines veines avec des longs traits. Au second passage recouvrir les zones plus claires de l’aile. Avec un 2B approfondir les veines par une pression progressive sur la mine. Pour finir gérer les zones foncés et claires, en assombrissant certaines zones pour créer une certaine variation des tons.</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3624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cstate="print">
            <a:extLst>
              <a:ext uri="{28A0092B-C50C-407E-A947-70E740481C1C}">
                <a14:useLocalDpi xmlns:a14="http://schemas.microsoft.com/office/drawing/2010/main" val="0"/>
              </a:ext>
            </a:extLst>
          </a:blip>
          <a:srcRect l="51595" t="45113" r="5551" b="14498"/>
          <a:stretch/>
        </p:blipFill>
        <p:spPr bwMode="auto">
          <a:xfrm>
            <a:off x="5945369" y="230324"/>
            <a:ext cx="5367065" cy="6443556"/>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418011" y="2668460"/>
            <a:ext cx="5329646" cy="1065676"/>
          </a:xfrm>
          <a:prstGeom prst="rect">
            <a:avLst/>
          </a:prstGeom>
        </p:spPr>
        <p:txBody>
          <a:bodyPr wrap="square">
            <a:spAutoFit/>
          </a:bodyPr>
          <a:lstStyle/>
          <a:p>
            <a:pPr>
              <a:lnSpc>
                <a:spcPct val="107000"/>
              </a:lnSpc>
              <a:spcAft>
                <a:spcPts val="800"/>
              </a:spcAft>
            </a:pPr>
            <a:r>
              <a:rPr lang="fr-FR" sz="2000" b="1" dirty="0">
                <a:latin typeface="Calibri" panose="020F0502020204030204" pitchFamily="34" charset="0"/>
                <a:ea typeface="Calibri" panose="020F0502020204030204" pitchFamily="34" charset="0"/>
                <a:cs typeface="Times New Roman" panose="02020603050405020304" pitchFamily="18" charset="0"/>
              </a:rPr>
              <a:t>La grenouille :</a:t>
            </a:r>
            <a:r>
              <a:rPr lang="fr-FR" sz="2000" dirty="0">
                <a:latin typeface="Calibri" panose="020F0502020204030204" pitchFamily="34" charset="0"/>
                <a:ea typeface="Calibri" panose="020F0502020204030204" pitchFamily="34" charset="0"/>
                <a:cs typeface="Times New Roman" panose="02020603050405020304" pitchFamily="18" charset="0"/>
              </a:rPr>
              <a:t> La peau des grenouilles est généralement humide. Les tons foncés créés les bosses en relief.</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397876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TM04033921[[fn=Damas]]</Template>
  <TotalTime>58</TotalTime>
  <Words>35</Words>
  <Application>Microsoft Office PowerPoint</Application>
  <PresentationFormat>Grand écran</PresentationFormat>
  <Paragraphs>23</Paragraphs>
  <Slides>24</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24</vt:i4>
      </vt:variant>
    </vt:vector>
  </HeadingPairs>
  <TitlesOfParts>
    <vt:vector size="30" baseType="lpstr">
      <vt:lpstr>Arial</vt:lpstr>
      <vt:lpstr>Bookman Old Style</vt:lpstr>
      <vt:lpstr>Calibri</vt:lpstr>
      <vt:lpstr>Rockwell</vt:lpstr>
      <vt:lpstr>Times New Roman</vt:lpstr>
      <vt:lpstr>Damask</vt:lpstr>
      <vt:lpstr>Matières et textures</vt:lpstr>
      <vt:lpstr>Textures naturelles</vt:lpstr>
      <vt:lpstr>Présentation PowerPoint</vt:lpstr>
      <vt:lpstr>Présentation PowerPoint</vt:lpstr>
      <vt:lpstr>Écaille et peau</vt:lpstr>
      <vt:lpstr>Présentation PowerPoint</vt:lpstr>
      <vt:lpstr>Présentation PowerPoint</vt:lpstr>
      <vt:lpstr>Présentation PowerPoint</vt:lpstr>
      <vt:lpstr>Présentation PowerPoint</vt:lpstr>
      <vt:lpstr>Textures animales</vt:lpstr>
      <vt:lpstr>Présentation PowerPoint</vt:lpstr>
      <vt:lpstr>Présentation PowerPoint</vt:lpstr>
      <vt:lpstr>Poils blancs</vt:lpstr>
      <vt:lpstr>Peau épaisse et ridée</vt:lpstr>
      <vt:lpstr>Peau reptilienne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Matières et textures</dc:title>
  <dc:creator>cécile fiter</dc:creator>
  <cp:lastModifiedBy>cécile fiter</cp:lastModifiedBy>
  <cp:revision>18</cp:revision>
  <dcterms:created xsi:type="dcterms:W3CDTF">2018-11-13T09:25:15Z</dcterms:created>
  <dcterms:modified xsi:type="dcterms:W3CDTF">2018-11-13T10:23:20Z</dcterms:modified>
</cp:coreProperties>
</file>