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308" r:id="rId16"/>
    <p:sldId id="309"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6" r:id="rId40"/>
    <p:sldId id="297" r:id="rId41"/>
    <p:sldId id="298" r:id="rId42"/>
    <p:sldId id="299" r:id="rId43"/>
    <p:sldId id="300" r:id="rId44"/>
    <p:sldId id="295" r:id="rId45"/>
    <p:sldId id="302" r:id="rId46"/>
    <p:sldId id="303" r:id="rId47"/>
    <p:sldId id="304" r:id="rId48"/>
    <p:sldId id="305" r:id="rId49"/>
    <p:sldId id="306" r:id="rId50"/>
    <p:sldId id="307" r:id="rId51"/>
    <p:sldId id="301" r:id="rId52"/>
    <p:sldId id="310" r:id="rId53"/>
    <p:sldId id="313" r:id="rId54"/>
    <p:sldId id="311" r:id="rId55"/>
    <p:sldId id="314" r:id="rId56"/>
    <p:sldId id="312"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29" autoAdjust="0"/>
    <p:restoredTop sz="94660"/>
  </p:normalViewPr>
  <p:slideViewPr>
    <p:cSldViewPr snapToGrid="0">
      <p:cViewPr>
        <p:scale>
          <a:sx n="100" d="100"/>
          <a:sy n="100" d="100"/>
        </p:scale>
        <p:origin x="192" y="-1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fr-FR" smtClean="0"/>
              <a:t>Modifiez le style du titre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Modifier le style des sous-titres du masque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10/3/2018</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‹N°›</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10/3/2018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fr-FR" smtClean="0"/>
              <a:t>Modifiez le style du titre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fr-FR" smtClean="0"/>
              <a:t>Modifiez le style du titre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fr-FR" smtClean="0"/>
              <a:t>Modifiez le style du titre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fr-FR" smtClean="0"/>
              <a:t>Modifiez le style du titre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fr-FR" smtClean="0"/>
              <a:t>Modifiez le style du titre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fr-FR" smtClean="0"/>
              <a:t>Modifiez le style du titre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10/3/2018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fr-FR" smtClean="0"/>
              <a:t>Modifiez le style du titre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10/3/2018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fr-FR" smtClean="0"/>
              <a:t>Modifiez le style du titre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10/3/2018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10/3/2018</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Etude du monde animal</a:t>
            </a:r>
            <a:endParaRPr lang="fr-FR" dirty="0"/>
          </a:p>
        </p:txBody>
      </p:sp>
      <p:sp>
        <p:nvSpPr>
          <p:cNvPr id="3" name="Sous-titre 2"/>
          <p:cNvSpPr>
            <a:spLocks noGrp="1"/>
          </p:cNvSpPr>
          <p:nvPr>
            <p:ph type="subTitle" idx="1"/>
          </p:nvPr>
        </p:nvSpPr>
        <p:spPr/>
        <p:txBody>
          <a:bodyPr/>
          <a:lstStyle/>
          <a:p>
            <a:r>
              <a:rPr lang="fr-FR" dirty="0" smtClean="0"/>
              <a:t>Les formes simples</a:t>
            </a:r>
            <a:endParaRPr lang="fr-FR" dirty="0"/>
          </a:p>
        </p:txBody>
      </p:sp>
    </p:spTree>
    <p:extLst>
      <p:ext uri="{BB962C8B-B14F-4D97-AF65-F5344CB8AC3E}">
        <p14:creationId xmlns:p14="http://schemas.microsoft.com/office/powerpoint/2010/main" val="15788383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a14="http://schemas.microsoft.com/office/drawing/2010/main" val="0"/>
              </a:ext>
            </a:extLst>
          </a:blip>
          <a:stretch>
            <a:fillRect/>
          </a:stretch>
        </p:blipFill>
        <p:spPr>
          <a:xfrm>
            <a:off x="943866" y="714103"/>
            <a:ext cx="10359860" cy="5220819"/>
          </a:xfrm>
          <a:prstGeom prst="rect">
            <a:avLst/>
          </a:prstGeom>
        </p:spPr>
      </p:pic>
    </p:spTree>
    <p:extLst>
      <p:ext uri="{BB962C8B-B14F-4D97-AF65-F5344CB8AC3E}">
        <p14:creationId xmlns:p14="http://schemas.microsoft.com/office/powerpoint/2010/main" val="37335364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p:nvPr/>
        </p:nvPicPr>
        <p:blipFill>
          <a:blip r:embed="rId2">
            <a:extLst>
              <a:ext uri="{28A0092B-C50C-407E-A947-70E740481C1C}">
                <a14:useLocalDpi xmlns:a14="http://schemas.microsoft.com/office/drawing/2010/main" val="0"/>
              </a:ext>
            </a:extLst>
          </a:blip>
          <a:stretch>
            <a:fillRect/>
          </a:stretch>
        </p:blipFill>
        <p:spPr>
          <a:xfrm>
            <a:off x="3648901" y="894812"/>
            <a:ext cx="7072449" cy="5304337"/>
          </a:xfrm>
          <a:prstGeom prst="rect">
            <a:avLst/>
          </a:prstGeom>
        </p:spPr>
      </p:pic>
      <p:sp>
        <p:nvSpPr>
          <p:cNvPr id="4" name="ZoneTexte 3"/>
          <p:cNvSpPr txBox="1"/>
          <p:nvPr/>
        </p:nvSpPr>
        <p:spPr>
          <a:xfrm>
            <a:off x="1280151" y="792480"/>
            <a:ext cx="3805850" cy="923330"/>
          </a:xfrm>
          <a:prstGeom prst="rect">
            <a:avLst/>
          </a:prstGeom>
          <a:noFill/>
        </p:spPr>
        <p:txBody>
          <a:bodyPr wrap="none" rtlCol="0">
            <a:spAutoFit/>
          </a:bodyPr>
          <a:lstStyle/>
          <a:p>
            <a:r>
              <a:rPr lang="fr-FR" sz="5400" dirty="0" smtClean="0"/>
              <a:t>Crânes Félins</a:t>
            </a:r>
            <a:endParaRPr lang="fr-FR" sz="5400" dirty="0"/>
          </a:p>
        </p:txBody>
      </p:sp>
    </p:spTree>
    <p:extLst>
      <p:ext uri="{BB962C8B-B14F-4D97-AF65-F5344CB8AC3E}">
        <p14:creationId xmlns:p14="http://schemas.microsoft.com/office/powerpoint/2010/main" val="29985375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a:extLst>
              <a:ext uri="{28A0092B-C50C-407E-A947-70E740481C1C}">
                <a14:useLocalDpi xmlns:a14="http://schemas.microsoft.com/office/drawing/2010/main" val="0"/>
              </a:ext>
            </a:extLst>
          </a:blip>
          <a:srcRect l="-1125" t="65397" r="1125" b="86"/>
          <a:stretch/>
        </p:blipFill>
        <p:spPr>
          <a:xfrm>
            <a:off x="6761662" y="1985553"/>
            <a:ext cx="4354553" cy="2664823"/>
          </a:xfrm>
          <a:prstGeom prst="rect">
            <a:avLst/>
          </a:prstGeom>
        </p:spPr>
      </p:pic>
      <p:pic>
        <p:nvPicPr>
          <p:cNvPr id="3" name="Image 2"/>
          <p:cNvPicPr/>
          <p:nvPr/>
        </p:nvPicPr>
        <p:blipFill rotWithShape="1">
          <a:blip r:embed="rId2">
            <a:extLst>
              <a:ext uri="{28A0092B-C50C-407E-A947-70E740481C1C}">
                <a14:useLocalDpi xmlns:a14="http://schemas.microsoft.com/office/drawing/2010/main" val="0"/>
              </a:ext>
            </a:extLst>
          </a:blip>
          <a:srcRect b="34367"/>
          <a:stretch/>
        </p:blipFill>
        <p:spPr>
          <a:xfrm>
            <a:off x="1084476" y="545465"/>
            <a:ext cx="4972050" cy="5785667"/>
          </a:xfrm>
          <a:prstGeom prst="rect">
            <a:avLst/>
          </a:prstGeom>
        </p:spPr>
      </p:pic>
    </p:spTree>
    <p:extLst>
      <p:ext uri="{BB962C8B-B14F-4D97-AF65-F5344CB8AC3E}">
        <p14:creationId xmlns:p14="http://schemas.microsoft.com/office/powerpoint/2010/main" val="17983910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Lionne</a:t>
            </a:r>
            <a:endParaRPr lang="fr-FR" dirty="0"/>
          </a:p>
        </p:txBody>
      </p:sp>
      <p:pic>
        <p:nvPicPr>
          <p:cNvPr id="5" name="Espace réservé du contenu 4"/>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2368370" y="2447423"/>
            <a:ext cx="3030944" cy="3890787"/>
          </a:xfrm>
          <a:prstGeom prst="rect">
            <a:avLst/>
          </a:prstGeom>
        </p:spPr>
      </p:pic>
      <p:pic>
        <p:nvPicPr>
          <p:cNvPr id="6" name="Espace réservé du contenu 5"/>
          <p:cNvPicPr>
            <a:picLocks noGrp="1"/>
          </p:cNvPicPr>
          <p:nvPr>
            <p:ph sz="half" idx="2"/>
          </p:nvPr>
        </p:nvPicPr>
        <p:blipFill>
          <a:blip r:embed="rId3">
            <a:extLst>
              <a:ext uri="{28A0092B-C50C-407E-A947-70E740481C1C}">
                <a14:useLocalDpi xmlns:a14="http://schemas.microsoft.com/office/drawing/2010/main" val="0"/>
              </a:ext>
            </a:extLst>
          </a:blip>
          <a:stretch>
            <a:fillRect/>
          </a:stretch>
        </p:blipFill>
        <p:spPr>
          <a:xfrm>
            <a:off x="6790984" y="2447423"/>
            <a:ext cx="3038995" cy="3901122"/>
          </a:xfrm>
          <a:prstGeom prst="rect">
            <a:avLst/>
          </a:prstGeom>
        </p:spPr>
      </p:pic>
    </p:spTree>
    <p:extLst>
      <p:ext uri="{BB962C8B-B14F-4D97-AF65-F5344CB8AC3E}">
        <p14:creationId xmlns:p14="http://schemas.microsoft.com/office/powerpoint/2010/main" val="27859772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Loup/Le chien</a:t>
            </a:r>
            <a:endParaRPr lang="fr-FR" dirty="0"/>
          </a:p>
        </p:txBody>
      </p:sp>
      <p:pic>
        <p:nvPicPr>
          <p:cNvPr id="5" name="Espace réservé du contenu 4"/>
          <p:cNvPicPr>
            <a:picLocks noGrp="1"/>
          </p:cNvPicPr>
          <p:nvPr>
            <p:ph sz="half" idx="1"/>
          </p:nvPr>
        </p:nvPicPr>
        <p:blipFill rotWithShape="1">
          <a:blip r:embed="rId2">
            <a:extLst>
              <a:ext uri="{28A0092B-C50C-407E-A947-70E740481C1C}">
                <a14:useLocalDpi xmlns:a14="http://schemas.microsoft.com/office/drawing/2010/main" val="0"/>
              </a:ext>
            </a:extLst>
          </a:blip>
          <a:srcRect t="3594" r="1797" b="8864"/>
          <a:stretch/>
        </p:blipFill>
        <p:spPr bwMode="auto">
          <a:xfrm>
            <a:off x="633985" y="2513757"/>
            <a:ext cx="5392228" cy="3207773"/>
          </a:xfrm>
          <a:prstGeom prst="rect">
            <a:avLst/>
          </a:prstGeom>
          <a:ln>
            <a:noFill/>
          </a:ln>
          <a:extLst>
            <a:ext uri="{53640926-AAD7-44D8-BBD7-CCE9431645EC}">
              <a14:shadowObscured xmlns:a14="http://schemas.microsoft.com/office/drawing/2010/main"/>
            </a:ext>
          </a:extLst>
        </p:spPr>
      </p:pic>
      <p:pic>
        <p:nvPicPr>
          <p:cNvPr id="6" name="Espace réservé du contenu 5"/>
          <p:cNvPicPr>
            <a:picLocks noGrp="1"/>
          </p:cNvPicPr>
          <p:nvPr>
            <p:ph sz="half" idx="2"/>
          </p:nvPr>
        </p:nvPicPr>
        <p:blipFill rotWithShape="1">
          <a:blip r:embed="rId3">
            <a:extLst>
              <a:ext uri="{28A0092B-C50C-407E-A947-70E740481C1C}">
                <a14:useLocalDpi xmlns:a14="http://schemas.microsoft.com/office/drawing/2010/main" val="0"/>
              </a:ext>
            </a:extLst>
          </a:blip>
          <a:srcRect t="16930" b="8059"/>
          <a:stretch/>
        </p:blipFill>
        <p:spPr bwMode="auto">
          <a:xfrm>
            <a:off x="6078362" y="2513757"/>
            <a:ext cx="5504855" cy="320777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512562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extLst>
              <a:ext uri="{28A0092B-C50C-407E-A947-70E740481C1C}">
                <a14:useLocalDpi xmlns:a14="http://schemas.microsoft.com/office/drawing/2010/main" val="0"/>
              </a:ext>
            </a:extLst>
          </a:blip>
          <a:stretch>
            <a:fillRect/>
          </a:stretch>
        </p:blipFill>
        <p:spPr>
          <a:xfrm>
            <a:off x="3589019" y="477098"/>
            <a:ext cx="4853941" cy="5876580"/>
          </a:xfrm>
          <a:prstGeom prst="rect">
            <a:avLst/>
          </a:prstGeom>
        </p:spPr>
      </p:pic>
    </p:spTree>
    <p:extLst>
      <p:ext uri="{BB962C8B-B14F-4D97-AF65-F5344CB8AC3E}">
        <p14:creationId xmlns:p14="http://schemas.microsoft.com/office/powerpoint/2010/main" val="1282463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extLst>
              <a:ext uri="{28A0092B-C50C-407E-A947-70E740481C1C}">
                <a14:useLocalDpi xmlns:a14="http://schemas.microsoft.com/office/drawing/2010/main" val="0"/>
              </a:ext>
            </a:extLst>
          </a:blip>
          <a:stretch>
            <a:fillRect/>
          </a:stretch>
        </p:blipFill>
        <p:spPr>
          <a:xfrm>
            <a:off x="2773045" y="684212"/>
            <a:ext cx="6645910" cy="5489575"/>
          </a:xfrm>
          <a:prstGeom prst="rect">
            <a:avLst/>
          </a:prstGeom>
        </p:spPr>
      </p:pic>
    </p:spTree>
    <p:extLst>
      <p:ext uri="{BB962C8B-B14F-4D97-AF65-F5344CB8AC3E}">
        <p14:creationId xmlns:p14="http://schemas.microsoft.com/office/powerpoint/2010/main" val="541641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extLst>
              <a:ext uri="{28A0092B-C50C-407E-A947-70E740481C1C}">
                <a14:useLocalDpi xmlns:a14="http://schemas.microsoft.com/office/drawing/2010/main" val="0"/>
              </a:ext>
            </a:extLst>
          </a:blip>
          <a:stretch>
            <a:fillRect/>
          </a:stretch>
        </p:blipFill>
        <p:spPr>
          <a:xfrm>
            <a:off x="1592940" y="714514"/>
            <a:ext cx="9027205" cy="5416323"/>
          </a:xfrm>
          <a:prstGeom prst="rect">
            <a:avLst/>
          </a:prstGeom>
        </p:spPr>
      </p:pic>
    </p:spTree>
    <p:extLst>
      <p:ext uri="{BB962C8B-B14F-4D97-AF65-F5344CB8AC3E}">
        <p14:creationId xmlns:p14="http://schemas.microsoft.com/office/powerpoint/2010/main" val="889633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extLst>
              <a:ext uri="{28A0092B-C50C-407E-A947-70E740481C1C}">
                <a14:useLocalDpi xmlns:a14="http://schemas.microsoft.com/office/drawing/2010/main" val="0"/>
              </a:ext>
            </a:extLst>
          </a:blip>
          <a:stretch>
            <a:fillRect/>
          </a:stretch>
        </p:blipFill>
        <p:spPr>
          <a:xfrm>
            <a:off x="4731652" y="504276"/>
            <a:ext cx="4751984" cy="5844858"/>
          </a:xfrm>
          <a:prstGeom prst="rect">
            <a:avLst/>
          </a:prstGeom>
        </p:spPr>
      </p:pic>
      <p:sp>
        <p:nvSpPr>
          <p:cNvPr id="3" name="Rectangle 2"/>
          <p:cNvSpPr/>
          <p:nvPr/>
        </p:nvSpPr>
        <p:spPr>
          <a:xfrm>
            <a:off x="1785260" y="753683"/>
            <a:ext cx="3515813" cy="923330"/>
          </a:xfrm>
          <a:prstGeom prst="rect">
            <a:avLst/>
          </a:prstGeom>
        </p:spPr>
        <p:txBody>
          <a:bodyPr wrap="square">
            <a:spAutoFit/>
          </a:bodyPr>
          <a:lstStyle/>
          <a:p>
            <a:pPr algn="r"/>
            <a:r>
              <a:rPr lang="fr-FR" sz="5400" dirty="0" smtClean="0"/>
              <a:t>L’ours</a:t>
            </a:r>
            <a:endParaRPr lang="fr-FR" sz="5400" dirty="0"/>
          </a:p>
        </p:txBody>
      </p:sp>
    </p:spTree>
    <p:extLst>
      <p:ext uri="{BB962C8B-B14F-4D97-AF65-F5344CB8AC3E}">
        <p14:creationId xmlns:p14="http://schemas.microsoft.com/office/powerpoint/2010/main" val="10740839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panda</a:t>
            </a:r>
            <a:endParaRPr lang="fr-FR" dirty="0"/>
          </a:p>
        </p:txBody>
      </p:sp>
      <p:sp>
        <p:nvSpPr>
          <p:cNvPr id="4" name="Espace réservé du contenu 3"/>
          <p:cNvSpPr>
            <a:spLocks noGrp="1"/>
          </p:cNvSpPr>
          <p:nvPr>
            <p:ph sz="half" idx="2"/>
          </p:nvPr>
        </p:nvSpPr>
        <p:spPr/>
        <p:txBody>
          <a:bodyPr/>
          <a:lstStyle/>
          <a:p>
            <a:r>
              <a:rPr lang="fr-FR" dirty="0" smtClean="0"/>
              <a:t>La patte :</a:t>
            </a:r>
          </a:p>
          <a:p>
            <a:endParaRPr lang="fr-FR" dirty="0"/>
          </a:p>
        </p:txBody>
      </p:sp>
      <p:pic>
        <p:nvPicPr>
          <p:cNvPr id="5" name="Espace réservé du contenu 4"/>
          <p:cNvPicPr>
            <a:picLocks noGrp="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47289" y="2932398"/>
            <a:ext cx="5234055" cy="2938050"/>
          </a:xfrm>
          <a:prstGeom prst="rect">
            <a:avLst/>
          </a:prstGeom>
        </p:spPr>
      </p:pic>
      <p:pic>
        <p:nvPicPr>
          <p:cNvPr id="6" name="Image 5"/>
          <p:cNvPicPr/>
          <p:nvPr/>
        </p:nvPicPr>
        <p:blipFill rotWithShape="1">
          <a:blip r:embed="rId3">
            <a:extLst>
              <a:ext uri="{28A0092B-C50C-407E-A947-70E740481C1C}">
                <a14:useLocalDpi xmlns:a14="http://schemas.microsoft.com/office/drawing/2010/main" val="0"/>
              </a:ext>
            </a:extLst>
          </a:blip>
          <a:srcRect l="1755" t="2170" b="6015"/>
          <a:stretch/>
        </p:blipFill>
        <p:spPr>
          <a:xfrm>
            <a:off x="7674730" y="2712448"/>
            <a:ext cx="3740669" cy="3270343"/>
          </a:xfrm>
          <a:prstGeom prst="rect">
            <a:avLst/>
          </a:prstGeom>
        </p:spPr>
      </p:pic>
    </p:spTree>
    <p:extLst>
      <p:ext uri="{BB962C8B-B14F-4D97-AF65-F5344CB8AC3E}">
        <p14:creationId xmlns:p14="http://schemas.microsoft.com/office/powerpoint/2010/main" val="26207303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a14="http://schemas.microsoft.com/office/drawing/2010/main" val="0"/>
              </a:ext>
            </a:extLst>
          </a:blip>
          <a:stretch>
            <a:fillRect/>
          </a:stretch>
        </p:blipFill>
        <p:spPr>
          <a:xfrm>
            <a:off x="3291845" y="548638"/>
            <a:ext cx="6229774" cy="5738949"/>
          </a:xfrm>
          <a:prstGeom prst="rect">
            <a:avLst/>
          </a:prstGeom>
        </p:spPr>
      </p:pic>
    </p:spTree>
    <p:extLst>
      <p:ext uri="{BB962C8B-B14F-4D97-AF65-F5344CB8AC3E}">
        <p14:creationId xmlns:p14="http://schemas.microsoft.com/office/powerpoint/2010/main" val="13738124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dromadaire</a:t>
            </a:r>
            <a:endParaRPr lang="fr-FR" dirty="0"/>
          </a:p>
        </p:txBody>
      </p:sp>
      <p:pic>
        <p:nvPicPr>
          <p:cNvPr id="3" name="Image 2"/>
          <p:cNvPicPr/>
          <p:nvPr/>
        </p:nvPicPr>
        <p:blipFill rotWithShape="1">
          <a:blip r:embed="rId2" cstate="print">
            <a:extLst>
              <a:ext uri="{28A0092B-C50C-407E-A947-70E740481C1C}">
                <a14:useLocalDpi xmlns:a14="http://schemas.microsoft.com/office/drawing/2010/main" val="0"/>
              </a:ext>
            </a:extLst>
          </a:blip>
          <a:srcRect t="8861" b="8086"/>
          <a:stretch/>
        </p:blipFill>
        <p:spPr bwMode="auto">
          <a:xfrm>
            <a:off x="3143802" y="2448926"/>
            <a:ext cx="5867263" cy="385091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324433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Léléphant</a:t>
            </a:r>
            <a:endParaRPr lang="fr-FR" dirty="0"/>
          </a:p>
        </p:txBody>
      </p:sp>
      <p:pic>
        <p:nvPicPr>
          <p:cNvPr id="3" name="Image 2"/>
          <p:cNvPicPr/>
          <p:nvPr/>
        </p:nvPicPr>
        <p:blipFill rotWithShape="1">
          <a:blip r:embed="rId2">
            <a:extLst>
              <a:ext uri="{28A0092B-C50C-407E-A947-70E740481C1C}">
                <a14:useLocalDpi xmlns:a14="http://schemas.microsoft.com/office/drawing/2010/main" val="0"/>
              </a:ext>
            </a:extLst>
          </a:blip>
          <a:srcRect l="1146" t="4653" r="3403" b="3494"/>
          <a:stretch/>
        </p:blipFill>
        <p:spPr bwMode="auto">
          <a:xfrm>
            <a:off x="3601096" y="2508068"/>
            <a:ext cx="5544806" cy="377979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504581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dirty="0" smtClean="0"/>
              <a:t>					Le cerf</a:t>
            </a:r>
            <a:endParaRPr lang="fr-FR" dirty="0"/>
          </a:p>
        </p:txBody>
      </p:sp>
      <p:pic>
        <p:nvPicPr>
          <p:cNvPr id="3" name="Image 2"/>
          <p:cNvPicPr/>
          <p:nvPr/>
        </p:nvPicPr>
        <p:blipFill>
          <a:blip r:embed="rId2">
            <a:extLst>
              <a:ext uri="{28A0092B-C50C-407E-A947-70E740481C1C}">
                <a14:useLocalDpi xmlns:a14="http://schemas.microsoft.com/office/drawing/2010/main" val="0"/>
              </a:ext>
            </a:extLst>
          </a:blip>
          <a:stretch>
            <a:fillRect/>
          </a:stretch>
        </p:blipFill>
        <p:spPr>
          <a:xfrm>
            <a:off x="7091680" y="550651"/>
            <a:ext cx="3699697" cy="5756588"/>
          </a:xfrm>
          <a:prstGeom prst="rect">
            <a:avLst/>
          </a:prstGeom>
        </p:spPr>
      </p:pic>
    </p:spTree>
    <p:extLst>
      <p:ext uri="{BB962C8B-B14F-4D97-AF65-F5344CB8AC3E}">
        <p14:creationId xmlns:p14="http://schemas.microsoft.com/office/powerpoint/2010/main" val="11282216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perroquet</a:t>
            </a:r>
            <a:endParaRPr lang="fr-FR" dirty="0"/>
          </a:p>
        </p:txBody>
      </p:sp>
      <p:pic>
        <p:nvPicPr>
          <p:cNvPr id="3" name="Image 2"/>
          <p:cNvPicPr/>
          <p:nvPr/>
        </p:nvPicPr>
        <p:blipFill rotWithShape="1">
          <a:blip r:embed="rId2">
            <a:extLst>
              <a:ext uri="{28A0092B-C50C-407E-A947-70E740481C1C}">
                <a14:useLocalDpi xmlns:a14="http://schemas.microsoft.com/office/drawing/2010/main" val="0"/>
              </a:ext>
            </a:extLst>
          </a:blip>
          <a:srcRect t="10937"/>
          <a:stretch/>
        </p:blipFill>
        <p:spPr bwMode="auto">
          <a:xfrm>
            <a:off x="906144" y="2479039"/>
            <a:ext cx="4295775" cy="3826307"/>
          </a:xfrm>
          <a:prstGeom prst="rect">
            <a:avLst/>
          </a:prstGeom>
          <a:ln>
            <a:noFill/>
          </a:ln>
          <a:extLst>
            <a:ext uri="{53640926-AAD7-44D8-BBD7-CCE9431645EC}">
              <a14:shadowObscured xmlns:a14="http://schemas.microsoft.com/office/drawing/2010/main"/>
            </a:ext>
          </a:extLst>
        </p:spPr>
      </p:pic>
      <p:pic>
        <p:nvPicPr>
          <p:cNvPr id="4" name="Image 3"/>
          <p:cNvPicPr/>
          <p:nvPr/>
        </p:nvPicPr>
        <p:blipFill rotWithShape="1">
          <a:blip r:embed="rId3">
            <a:extLst>
              <a:ext uri="{28A0092B-C50C-407E-A947-70E740481C1C}">
                <a14:useLocalDpi xmlns:a14="http://schemas.microsoft.com/office/drawing/2010/main" val="0"/>
              </a:ext>
            </a:extLst>
          </a:blip>
          <a:srcRect l="423" t="3374" r="7432" b="-3374"/>
          <a:stretch/>
        </p:blipFill>
        <p:spPr bwMode="auto">
          <a:xfrm>
            <a:off x="5160645" y="2608262"/>
            <a:ext cx="6544310" cy="32670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77004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a14="http://schemas.microsoft.com/office/drawing/2010/main" val="0"/>
              </a:ext>
            </a:extLst>
          </a:blip>
          <a:stretch>
            <a:fillRect/>
          </a:stretch>
        </p:blipFill>
        <p:spPr>
          <a:xfrm>
            <a:off x="2235200" y="652061"/>
            <a:ext cx="7835900" cy="5544269"/>
          </a:xfrm>
          <a:prstGeom prst="rect">
            <a:avLst/>
          </a:prstGeom>
        </p:spPr>
      </p:pic>
    </p:spTree>
    <p:extLst>
      <p:ext uri="{BB962C8B-B14F-4D97-AF65-F5344CB8AC3E}">
        <p14:creationId xmlns:p14="http://schemas.microsoft.com/office/powerpoint/2010/main" val="2293037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a14="http://schemas.microsoft.com/office/drawing/2010/main" val="0"/>
              </a:ext>
            </a:extLst>
          </a:blip>
          <a:stretch>
            <a:fillRect/>
          </a:stretch>
        </p:blipFill>
        <p:spPr>
          <a:xfrm>
            <a:off x="1036320" y="899327"/>
            <a:ext cx="10210800" cy="4962993"/>
          </a:xfrm>
          <a:prstGeom prst="rect">
            <a:avLst/>
          </a:prstGeom>
        </p:spPr>
      </p:pic>
    </p:spTree>
    <p:extLst>
      <p:ext uri="{BB962C8B-B14F-4D97-AF65-F5344CB8AC3E}">
        <p14:creationId xmlns:p14="http://schemas.microsoft.com/office/powerpoint/2010/main" val="3450933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cstate="print">
            <a:extLst>
              <a:ext uri="{28A0092B-C50C-407E-A947-70E740481C1C}">
                <a14:useLocalDpi xmlns:a14="http://schemas.microsoft.com/office/drawing/2010/main" val="0"/>
              </a:ext>
            </a:extLst>
          </a:blip>
          <a:srcRect t="1" b="26982"/>
          <a:stretch/>
        </p:blipFill>
        <p:spPr>
          <a:xfrm rot="152949">
            <a:off x="830216" y="919413"/>
            <a:ext cx="5741407" cy="4913283"/>
          </a:xfrm>
          <a:prstGeom prst="rect">
            <a:avLst/>
          </a:prstGeom>
        </p:spPr>
      </p:pic>
      <p:pic>
        <p:nvPicPr>
          <p:cNvPr id="3" name="Image 2"/>
          <p:cNvPicPr/>
          <p:nvPr/>
        </p:nvPicPr>
        <p:blipFill rotWithShape="1">
          <a:blip r:embed="rId2" cstate="print">
            <a:extLst>
              <a:ext uri="{28A0092B-C50C-407E-A947-70E740481C1C}">
                <a14:useLocalDpi xmlns:a14="http://schemas.microsoft.com/office/drawing/2010/main" val="0"/>
              </a:ext>
            </a:extLst>
          </a:blip>
          <a:srcRect t="73765"/>
          <a:stretch/>
        </p:blipFill>
        <p:spPr>
          <a:xfrm rot="176135">
            <a:off x="6033695" y="2679172"/>
            <a:ext cx="5572697" cy="23756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3929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799" y="1641292"/>
            <a:ext cx="10107405" cy="3510705"/>
          </a:xfrm>
          <a:prstGeom prst="rect">
            <a:avLst/>
          </a:prstGeom>
        </p:spPr>
        <p:txBody>
          <a:bodyPr wrap="square">
            <a:spAutoFit/>
          </a:bodyPr>
          <a:lstStyle/>
          <a:p>
            <a:pPr algn="ctr">
              <a:lnSpc>
                <a:spcPct val="107000"/>
              </a:lnSpc>
              <a:spcAft>
                <a:spcPts val="800"/>
              </a:spcAft>
            </a:pPr>
            <a:r>
              <a:rPr lang="fr-FR" sz="2000" b="1" dirty="0">
                <a:latin typeface="Calibri" panose="020F0502020204030204" pitchFamily="34" charset="0"/>
                <a:ea typeface="Calibri" panose="020F0502020204030204" pitchFamily="34" charset="0"/>
                <a:cs typeface="Times New Roman" panose="02020603050405020304" pitchFamily="18" charset="0"/>
              </a:rPr>
              <a:t>Les plantigrades : (animaux terrestres lents)</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Parmi les animaux plantigrades, citons :</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u="sng" dirty="0">
                <a:latin typeface="Calibri" panose="020F0502020204030204" pitchFamily="34" charset="0"/>
                <a:ea typeface="Calibri" panose="020F0502020204030204" pitchFamily="34" charset="0"/>
                <a:cs typeface="Times New Roman" panose="02020603050405020304" pitchFamily="18" charset="0"/>
              </a:rPr>
              <a:t>Les Ours :</a:t>
            </a:r>
            <a:r>
              <a:rPr lang="fr-FR" dirty="0">
                <a:latin typeface="Calibri" panose="020F0502020204030204" pitchFamily="34" charset="0"/>
                <a:ea typeface="Calibri" panose="020F0502020204030204" pitchFamily="34" charset="0"/>
                <a:cs typeface="Times New Roman" panose="02020603050405020304" pitchFamily="18" charset="0"/>
              </a:rPr>
              <a:t> brun, polaire, panda.</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u="sng" dirty="0">
                <a:latin typeface="Calibri" panose="020F0502020204030204" pitchFamily="34" charset="0"/>
                <a:ea typeface="Calibri" panose="020F0502020204030204" pitchFamily="34" charset="0"/>
                <a:cs typeface="Times New Roman" panose="02020603050405020304" pitchFamily="18" charset="0"/>
              </a:rPr>
              <a:t>Les rongeurs :</a:t>
            </a:r>
            <a:r>
              <a:rPr lang="fr-FR" dirty="0">
                <a:latin typeface="Calibri" panose="020F0502020204030204" pitchFamily="34" charset="0"/>
                <a:ea typeface="Calibri" panose="020F0502020204030204" pitchFamily="34" charset="0"/>
                <a:cs typeface="Times New Roman" panose="02020603050405020304" pitchFamily="18" charset="0"/>
              </a:rPr>
              <a:t> rat, écureuil, chien de prairie, souris</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u="sng" dirty="0">
                <a:latin typeface="Calibri" panose="020F0502020204030204" pitchFamily="34" charset="0"/>
                <a:ea typeface="Calibri" panose="020F0502020204030204" pitchFamily="34" charset="0"/>
                <a:cs typeface="Times New Roman" panose="02020603050405020304" pitchFamily="18" charset="0"/>
              </a:rPr>
              <a:t>Lézards :</a:t>
            </a:r>
            <a:r>
              <a:rPr lang="fr-FR" dirty="0">
                <a:latin typeface="Calibri" panose="020F0502020204030204" pitchFamily="34" charset="0"/>
                <a:ea typeface="Calibri" panose="020F0502020204030204" pitchFamily="34" charset="0"/>
                <a:cs typeface="Times New Roman" panose="02020603050405020304" pitchFamily="18" charset="0"/>
              </a:rPr>
              <a:t> le dragon de </a:t>
            </a:r>
            <a:r>
              <a:rPr lang="fr-FR" dirty="0" err="1">
                <a:latin typeface="Calibri" panose="020F0502020204030204" pitchFamily="34" charset="0"/>
                <a:ea typeface="Calibri" panose="020F0502020204030204" pitchFamily="34" charset="0"/>
                <a:cs typeface="Times New Roman" panose="02020603050405020304" pitchFamily="18" charset="0"/>
              </a:rPr>
              <a:t>komodo</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u="sng" dirty="0">
                <a:latin typeface="Calibri" panose="020F0502020204030204" pitchFamily="34" charset="0"/>
                <a:ea typeface="Calibri" panose="020F0502020204030204" pitchFamily="34" charset="0"/>
                <a:cs typeface="Times New Roman" panose="02020603050405020304" pitchFamily="18" charset="0"/>
              </a:rPr>
              <a:t>Les primates :</a:t>
            </a:r>
            <a:r>
              <a:rPr lang="fr-FR" dirty="0">
                <a:latin typeface="Calibri" panose="020F0502020204030204" pitchFamily="34" charset="0"/>
                <a:ea typeface="Calibri" panose="020F0502020204030204" pitchFamily="34" charset="0"/>
                <a:cs typeface="Times New Roman" panose="02020603050405020304" pitchFamily="18" charset="0"/>
              </a:rPr>
              <a:t> Gorilles, chimpanzés, lémuriens.</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Ratons laveurs, Kangourous, belettes, moufettes, hérissons.</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Rappelons que chez l’ours si les omoplates ne sont pas reliées à la cage thoracique en termes de squelette, les hanches, elles le sont. Les membres postérieurs et antérieurs de l’humain et de l’ours sont identiques.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5962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cstate="print">
            <a:extLst>
              <a:ext uri="{28A0092B-C50C-407E-A947-70E740481C1C}">
                <a14:useLocalDpi xmlns:a14="http://schemas.microsoft.com/office/drawing/2010/main" val="0"/>
              </a:ext>
            </a:extLst>
          </a:blip>
          <a:srcRect t="1972" b="2195"/>
          <a:stretch/>
        </p:blipFill>
        <p:spPr bwMode="auto">
          <a:xfrm>
            <a:off x="2748320" y="487045"/>
            <a:ext cx="7060525" cy="4918076"/>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1411942" y="5385126"/>
            <a:ext cx="9733280" cy="981423"/>
          </a:xfrm>
          <a:prstGeom prst="rect">
            <a:avLst/>
          </a:prstGeom>
        </p:spPr>
        <p:txBody>
          <a:bodyPr wrap="square">
            <a:spAutoFit/>
          </a:bodyPr>
          <a:lstStyle/>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Dans les </a:t>
            </a:r>
            <a:r>
              <a:rPr lang="fr-FR" dirty="0" smtClean="0">
                <a:latin typeface="Calibri" panose="020F0502020204030204" pitchFamily="34" charset="0"/>
                <a:ea typeface="Calibri" panose="020F0502020204030204" pitchFamily="34" charset="0"/>
                <a:cs typeface="Times New Roman" panose="02020603050405020304" pitchFamily="18" charset="0"/>
              </a:rPr>
              <a:t>pattes avant</a:t>
            </a:r>
            <a:r>
              <a:rPr lang="fr-FR" dirty="0">
                <a:latin typeface="Calibri" panose="020F0502020204030204" pitchFamily="34" charset="0"/>
                <a:ea typeface="Calibri" panose="020F0502020204030204" pitchFamily="34" charset="0"/>
                <a:cs typeface="Times New Roman" panose="02020603050405020304" pitchFamily="18" charset="0"/>
              </a:rPr>
              <a:t>, la force descend de l’épaule puis s’applique au coude à l’arrière pour atteindre le poignet. Lorsqu’un plantigrade plie le poignet, la force s’applique à travers l’avant-bras vers le sommet du poignet créant un nouveau rythme.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3793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a14="http://schemas.microsoft.com/office/drawing/2010/main" val="0"/>
              </a:ext>
            </a:extLst>
          </a:blip>
          <a:stretch>
            <a:fillRect/>
          </a:stretch>
        </p:blipFill>
        <p:spPr>
          <a:xfrm>
            <a:off x="2966720" y="545465"/>
            <a:ext cx="6303010" cy="4732420"/>
          </a:xfrm>
          <a:prstGeom prst="rect">
            <a:avLst/>
          </a:prstGeom>
        </p:spPr>
      </p:pic>
      <p:sp>
        <p:nvSpPr>
          <p:cNvPr id="3" name="Rectangle 2"/>
          <p:cNvSpPr/>
          <p:nvPr/>
        </p:nvSpPr>
        <p:spPr>
          <a:xfrm>
            <a:off x="1657985" y="5277885"/>
            <a:ext cx="8920480" cy="981423"/>
          </a:xfrm>
          <a:prstGeom prst="rect">
            <a:avLst/>
          </a:prstGeom>
        </p:spPr>
        <p:txBody>
          <a:bodyPr wrap="square">
            <a:spAutoFit/>
          </a:bodyPr>
          <a:lstStyle/>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Le pied du plantigrade est très proche du notre. Le genou n’est généralement pas dans une position bloquée de sorte que la force longe l’avant de la totalité de la jambe puis s’applique à l’arrière de la cheville.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8668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3"/>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3213462" y="505100"/>
            <a:ext cx="5868360" cy="5834742"/>
          </a:xfrm>
          <a:prstGeom prst="rect">
            <a:avLst/>
          </a:prstGeom>
        </p:spPr>
      </p:pic>
    </p:spTree>
    <p:extLst>
      <p:ext uri="{BB962C8B-B14F-4D97-AF65-F5344CB8AC3E}">
        <p14:creationId xmlns:p14="http://schemas.microsoft.com/office/powerpoint/2010/main" val="650394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63040" y="2163455"/>
            <a:ext cx="9347200" cy="2463238"/>
          </a:xfrm>
          <a:prstGeom prst="rect">
            <a:avLst/>
          </a:prstGeom>
        </p:spPr>
        <p:txBody>
          <a:bodyPr wrap="square">
            <a:spAutoFit/>
          </a:bodyPr>
          <a:lstStyle/>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En ce qui concerne les primates : ils ont une clavicule et marchent à quatre pattes, ils sont assez différents de nous car ils n’ont pas la colonne vertébrale en S qui nous caractérise et qui nous permet de marcher debout. Les primates ne sont pas faits pour courir à quatre pattes comme les autres mammifères. Ils se classent selon leurs modes de déplacement : arboricole grimper aux branches), en suspension (s’agripper aux branches), bondissant (sauter de branche en branche) et terrestre (marcher sur le sol). La taille du primate fournit un moyen rapide et simple pour déterminer à quelle classe il appartient. Les primates les plus petits sont arboricoles et les plus grands sont terrestres.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33397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34480" y="1147268"/>
            <a:ext cx="4805680" cy="4461862"/>
          </a:xfrm>
          <a:prstGeom prst="rect">
            <a:avLst/>
          </a:prstGeom>
        </p:spPr>
        <p:txBody>
          <a:bodyPr wrap="square">
            <a:spAutoFit/>
          </a:bodyPr>
          <a:lstStyle/>
          <a:p>
            <a:pPr algn="ctr">
              <a:lnSpc>
                <a:spcPct val="107000"/>
              </a:lnSpc>
              <a:spcAft>
                <a:spcPts val="800"/>
              </a:spcAft>
            </a:pPr>
            <a:r>
              <a:rPr lang="fr-FR" sz="2400" b="1" dirty="0">
                <a:latin typeface="Calibri" panose="020F0502020204030204" pitchFamily="34" charset="0"/>
                <a:ea typeface="Calibri" panose="020F0502020204030204" pitchFamily="34" charset="0"/>
                <a:cs typeface="Times New Roman" panose="02020603050405020304" pitchFamily="18" charset="0"/>
              </a:rPr>
              <a:t>Les digitigrades : (animaux terrestres à vitesse intermédiaire)</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Un animal digitigrade est un animal qui, par définition, marche sur ses pouces, encore qu’il s’agisse plus de la plante du pied ou des coussinets de la main.</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Les chiens, Renard, loup, hyène</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Les chats, lion, guépard, ocelot, léopard, tigre</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Les éléphants</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Les oiseaux</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L’anatomie du chien se rapproche plus de la nôtre en ce qui concerne les mains et les pieds.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p:cNvPicPr/>
          <p:nvPr/>
        </p:nvPicPr>
        <p:blipFill>
          <a:blip r:embed="rId2" cstate="print">
            <a:extLst>
              <a:ext uri="{28A0092B-C50C-407E-A947-70E740481C1C}">
                <a14:useLocalDpi xmlns:a14="http://schemas.microsoft.com/office/drawing/2010/main" val="0"/>
              </a:ext>
            </a:extLst>
          </a:blip>
          <a:stretch>
            <a:fillRect/>
          </a:stretch>
        </p:blipFill>
        <p:spPr>
          <a:xfrm>
            <a:off x="672783" y="1221419"/>
            <a:ext cx="5961698" cy="4384678"/>
          </a:xfrm>
          <a:prstGeom prst="rect">
            <a:avLst/>
          </a:prstGeom>
        </p:spPr>
      </p:pic>
    </p:spTree>
    <p:extLst>
      <p:ext uri="{BB962C8B-B14F-4D97-AF65-F5344CB8AC3E}">
        <p14:creationId xmlns:p14="http://schemas.microsoft.com/office/powerpoint/2010/main" val="2394658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p:nvPr/>
        </p:nvPicPr>
        <p:blipFill rotWithShape="1">
          <a:blip r:embed="rId2" cstate="print">
            <a:extLst>
              <a:ext uri="{28A0092B-C50C-407E-A947-70E740481C1C}">
                <a14:useLocalDpi xmlns:a14="http://schemas.microsoft.com/office/drawing/2010/main" val="0"/>
              </a:ext>
            </a:extLst>
          </a:blip>
          <a:srcRect l="7336" t="3103" r="5125" b="40303"/>
          <a:stretch/>
        </p:blipFill>
        <p:spPr bwMode="auto">
          <a:xfrm rot="21436719">
            <a:off x="6869671" y="2421554"/>
            <a:ext cx="4682203" cy="3495742"/>
          </a:xfrm>
          <a:prstGeom prst="rect">
            <a:avLst/>
          </a:prstGeom>
          <a:ln>
            <a:noFill/>
          </a:ln>
          <a:extLst>
            <a:ext uri="{53640926-AAD7-44D8-BBD7-CCE9431645EC}">
              <a14:shadowObscured xmlns:a14="http://schemas.microsoft.com/office/drawing/2010/main"/>
            </a:ext>
          </a:extLst>
        </p:spPr>
      </p:pic>
      <p:pic>
        <p:nvPicPr>
          <p:cNvPr id="4" name="Image 3"/>
          <p:cNvPicPr/>
          <p:nvPr/>
        </p:nvPicPr>
        <p:blipFill rotWithShape="1">
          <a:blip r:embed="rId3" cstate="print">
            <a:extLst>
              <a:ext uri="{28A0092B-C50C-407E-A947-70E740481C1C}">
                <a14:useLocalDpi xmlns:a14="http://schemas.microsoft.com/office/drawing/2010/main" val="0"/>
              </a:ext>
            </a:extLst>
          </a:blip>
          <a:srcRect l="1014" t="61683" b="1208"/>
          <a:stretch/>
        </p:blipFill>
        <p:spPr bwMode="auto">
          <a:xfrm rot="21393634">
            <a:off x="620841" y="899125"/>
            <a:ext cx="6187487" cy="32059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98102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cstate="print">
            <a:extLst>
              <a:ext uri="{28A0092B-C50C-407E-A947-70E740481C1C}">
                <a14:useLocalDpi xmlns:a14="http://schemas.microsoft.com/office/drawing/2010/main" val="0"/>
              </a:ext>
            </a:extLst>
          </a:blip>
          <a:srcRect b="52323"/>
          <a:stretch/>
        </p:blipFill>
        <p:spPr>
          <a:xfrm>
            <a:off x="571183" y="922655"/>
            <a:ext cx="5707698" cy="3354705"/>
          </a:xfrm>
          <a:prstGeom prst="rect">
            <a:avLst/>
          </a:prstGeom>
        </p:spPr>
      </p:pic>
      <p:pic>
        <p:nvPicPr>
          <p:cNvPr id="3" name="Image 2"/>
          <p:cNvPicPr/>
          <p:nvPr/>
        </p:nvPicPr>
        <p:blipFill rotWithShape="1">
          <a:blip r:embed="rId2" cstate="print">
            <a:extLst>
              <a:ext uri="{28A0092B-C50C-407E-A947-70E740481C1C}">
                <a14:useLocalDpi xmlns:a14="http://schemas.microsoft.com/office/drawing/2010/main" val="0"/>
              </a:ext>
            </a:extLst>
          </a:blip>
          <a:srcRect t="48630"/>
          <a:stretch/>
        </p:blipFill>
        <p:spPr>
          <a:xfrm>
            <a:off x="6167120" y="2452948"/>
            <a:ext cx="5504497" cy="3482396"/>
          </a:xfrm>
          <a:prstGeom prst="rect">
            <a:avLst/>
          </a:prstGeom>
        </p:spPr>
      </p:pic>
    </p:spTree>
    <p:extLst>
      <p:ext uri="{BB962C8B-B14F-4D97-AF65-F5344CB8AC3E}">
        <p14:creationId xmlns:p14="http://schemas.microsoft.com/office/powerpoint/2010/main" val="12392001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0480" y="627751"/>
            <a:ext cx="8950960" cy="388696"/>
          </a:xfrm>
          <a:prstGeom prst="rect">
            <a:avLst/>
          </a:prstGeom>
        </p:spPr>
        <p:txBody>
          <a:bodyPr wrap="square">
            <a:spAutoFit/>
          </a:bodyPr>
          <a:lstStyle/>
          <a:p>
            <a:pPr>
              <a:lnSpc>
                <a:spcPct val="107000"/>
              </a:lnSpc>
              <a:spcAft>
                <a:spcPts val="800"/>
              </a:spcAft>
            </a:pPr>
            <a:r>
              <a:rPr lang="fr-FR">
                <a:latin typeface="Calibri" panose="020F0502020204030204" pitchFamily="34" charset="0"/>
                <a:ea typeface="Calibri" panose="020F0502020204030204" pitchFamily="34" charset="0"/>
                <a:cs typeface="Times New Roman" panose="02020603050405020304" pitchFamily="18" charset="0"/>
              </a:rPr>
              <a:t>En ce qui concerne les éléphants, ce sont des semi-digitigrades à cause de leurs pieds.</a:t>
            </a:r>
            <a:endParaRPr lang="fr-FR" sz="1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p:cNvPicPr/>
          <p:nvPr/>
        </p:nvPicPr>
        <p:blipFill rotWithShape="1">
          <a:blip r:embed="rId2" cstate="print">
            <a:extLst>
              <a:ext uri="{28A0092B-C50C-407E-A947-70E740481C1C}">
                <a14:useLocalDpi xmlns:a14="http://schemas.microsoft.com/office/drawing/2010/main" val="0"/>
              </a:ext>
            </a:extLst>
          </a:blip>
          <a:srcRect b="50485"/>
          <a:stretch/>
        </p:blipFill>
        <p:spPr>
          <a:xfrm>
            <a:off x="1123406" y="1150483"/>
            <a:ext cx="10026378" cy="4751736"/>
          </a:xfrm>
          <a:prstGeom prst="rect">
            <a:avLst/>
          </a:prstGeom>
        </p:spPr>
      </p:pic>
    </p:spTree>
    <p:extLst>
      <p:ext uri="{BB962C8B-B14F-4D97-AF65-F5344CB8AC3E}">
        <p14:creationId xmlns:p14="http://schemas.microsoft.com/office/powerpoint/2010/main" val="32776547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cstate="print">
            <a:extLst>
              <a:ext uri="{28A0092B-C50C-407E-A947-70E740481C1C}">
                <a14:useLocalDpi xmlns:a14="http://schemas.microsoft.com/office/drawing/2010/main" val="0"/>
              </a:ext>
            </a:extLst>
          </a:blip>
          <a:srcRect t="53265"/>
          <a:stretch/>
        </p:blipFill>
        <p:spPr>
          <a:xfrm>
            <a:off x="1062807" y="1097279"/>
            <a:ext cx="10143185" cy="4537166"/>
          </a:xfrm>
          <a:prstGeom prst="rect">
            <a:avLst/>
          </a:prstGeom>
        </p:spPr>
      </p:pic>
    </p:spTree>
    <p:extLst>
      <p:ext uri="{BB962C8B-B14F-4D97-AF65-F5344CB8AC3E}">
        <p14:creationId xmlns:p14="http://schemas.microsoft.com/office/powerpoint/2010/main" val="12154178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6289" y="621945"/>
            <a:ext cx="9919063" cy="388696"/>
          </a:xfrm>
          <a:prstGeom prst="rect">
            <a:avLst/>
          </a:prstGeom>
        </p:spPr>
        <p:txBody>
          <a:bodyPr wrap="square">
            <a:spAutoFit/>
          </a:bodyPr>
          <a:lstStyle/>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Nous allons faire une petite incursion en dehors des mammifères pour nous intéresser aux oiseaux.</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p:cNvPicPr/>
          <p:nvPr/>
        </p:nvPicPr>
        <p:blipFill rotWithShape="1">
          <a:blip r:embed="rId2" cstate="print">
            <a:extLst>
              <a:ext uri="{28A0092B-C50C-407E-A947-70E740481C1C}">
                <a14:useLocalDpi xmlns:a14="http://schemas.microsoft.com/office/drawing/2010/main" val="0"/>
              </a:ext>
            </a:extLst>
          </a:blip>
          <a:srcRect l="1433" t="798" r="4691" b="23318"/>
          <a:stretch/>
        </p:blipFill>
        <p:spPr bwMode="auto">
          <a:xfrm>
            <a:off x="3725750" y="1085990"/>
            <a:ext cx="5080140" cy="51580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650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cstate="print">
            <a:extLst>
              <a:ext uri="{28A0092B-C50C-407E-A947-70E740481C1C}">
                <a14:useLocalDpi xmlns:a14="http://schemas.microsoft.com/office/drawing/2010/main" val="0"/>
              </a:ext>
            </a:extLst>
          </a:blip>
          <a:srcRect t="78281"/>
          <a:stretch/>
        </p:blipFill>
        <p:spPr bwMode="auto">
          <a:xfrm rot="168881">
            <a:off x="1194452" y="1770257"/>
            <a:ext cx="9877844" cy="269477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202454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11683" y="1460049"/>
            <a:ext cx="8292146" cy="3663952"/>
          </a:xfrm>
          <a:prstGeom prst="rect">
            <a:avLst/>
          </a:prstGeom>
        </p:spPr>
        <p:txBody>
          <a:bodyPr wrap="square">
            <a:spAutoFit/>
          </a:bodyPr>
          <a:lstStyle/>
          <a:p>
            <a:pPr algn="ctr">
              <a:lnSpc>
                <a:spcPct val="107000"/>
              </a:lnSpc>
              <a:spcAft>
                <a:spcPts val="800"/>
              </a:spcAft>
            </a:pPr>
            <a:r>
              <a:rPr lang="fr-FR" sz="2400" b="1" dirty="0">
                <a:latin typeface="Calibri" panose="020F0502020204030204" pitchFamily="34" charset="0"/>
                <a:ea typeface="Calibri" panose="020F0502020204030204" pitchFamily="34" charset="0"/>
                <a:cs typeface="Times New Roman" panose="02020603050405020304" pitchFamily="18" charset="0"/>
              </a:rPr>
              <a:t>Les onguligrades : (animaux terrestres rapides)</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u="sng" dirty="0">
                <a:latin typeface="Calibri" panose="020F0502020204030204" pitchFamily="34" charset="0"/>
                <a:ea typeface="Calibri" panose="020F0502020204030204" pitchFamily="34" charset="0"/>
                <a:cs typeface="Times New Roman" panose="02020603050405020304" pitchFamily="18" charset="0"/>
              </a:rPr>
              <a:t>Les ongulés périssodactyles :</a:t>
            </a:r>
            <a:r>
              <a:rPr lang="fr-FR" dirty="0">
                <a:latin typeface="Calibri" panose="020F0502020204030204" pitchFamily="34" charset="0"/>
                <a:ea typeface="Calibri" panose="020F0502020204030204" pitchFamily="34" charset="0"/>
                <a:cs typeface="Times New Roman" panose="02020603050405020304" pitchFamily="18" charset="0"/>
              </a:rPr>
              <a:t> chevaux, zèbres, rhinocéros</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Les ongulés périssodactyles possèdent un nombre impair de doigts. Par exemple les chevaux, les tapirs et les rhinocéros. Pra ailleurs, l’orteil sur chaque sabot est généralement plus grand que ses voisins.</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Les ongulés de grande taille sont généralement dotés d’un système de blocage du tendon qui leur permet de verrouiller leurs pattes à des fins d’économie d’énergie. Les ongulés sont, de loin, l’ordre dont la locomotion pose le plus de défis car ils sont très différents des humains.</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2400" b="1" dirty="0">
                <a:latin typeface="Calibri" panose="020F0502020204030204" pitchFamily="34" charset="0"/>
                <a:ea typeface="Calibri" panose="020F0502020204030204" pitchFamily="34" charset="0"/>
                <a:cs typeface="Times New Roman" panose="02020603050405020304" pitchFamily="18" charset="0"/>
              </a:rPr>
              <a:t>Le cheval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43276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a14="http://schemas.microsoft.com/office/drawing/2010/main" val="0"/>
              </a:ext>
            </a:extLst>
          </a:blip>
          <a:stretch>
            <a:fillRect/>
          </a:stretch>
        </p:blipFill>
        <p:spPr>
          <a:xfrm>
            <a:off x="2940859" y="505734"/>
            <a:ext cx="6216066" cy="5842816"/>
          </a:xfrm>
          <a:prstGeom prst="rect">
            <a:avLst/>
          </a:prstGeom>
        </p:spPr>
      </p:pic>
    </p:spTree>
    <p:extLst>
      <p:ext uri="{BB962C8B-B14F-4D97-AF65-F5344CB8AC3E}">
        <p14:creationId xmlns:p14="http://schemas.microsoft.com/office/powerpoint/2010/main" val="48788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a14="http://schemas.microsoft.com/office/drawing/2010/main" val="0"/>
              </a:ext>
            </a:extLst>
          </a:blip>
          <a:stretch>
            <a:fillRect/>
          </a:stretch>
        </p:blipFill>
        <p:spPr>
          <a:xfrm>
            <a:off x="2995752" y="539930"/>
            <a:ext cx="5956662" cy="5738949"/>
          </a:xfrm>
          <a:prstGeom prst="rect">
            <a:avLst/>
          </a:prstGeom>
        </p:spPr>
      </p:pic>
    </p:spTree>
    <p:extLst>
      <p:ext uri="{BB962C8B-B14F-4D97-AF65-F5344CB8AC3E}">
        <p14:creationId xmlns:p14="http://schemas.microsoft.com/office/powerpoint/2010/main" val="36427145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a14="http://schemas.microsoft.com/office/drawing/2010/main" val="0"/>
              </a:ext>
            </a:extLst>
          </a:blip>
          <a:stretch>
            <a:fillRect/>
          </a:stretch>
        </p:blipFill>
        <p:spPr>
          <a:xfrm>
            <a:off x="2646362" y="509587"/>
            <a:ext cx="6899275" cy="5838825"/>
          </a:xfrm>
          <a:prstGeom prst="rect">
            <a:avLst/>
          </a:prstGeom>
        </p:spPr>
      </p:pic>
    </p:spTree>
    <p:extLst>
      <p:ext uri="{BB962C8B-B14F-4D97-AF65-F5344CB8AC3E}">
        <p14:creationId xmlns:p14="http://schemas.microsoft.com/office/powerpoint/2010/main" val="21302332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cstate="print">
            <a:extLst>
              <a:ext uri="{28A0092B-C50C-407E-A947-70E740481C1C}">
                <a14:useLocalDpi xmlns:a14="http://schemas.microsoft.com/office/drawing/2010/main" val="0"/>
              </a:ext>
            </a:extLst>
          </a:blip>
          <a:srcRect l="1441" t="325" r="2931" b="1928"/>
          <a:stretch/>
        </p:blipFill>
        <p:spPr bwMode="auto">
          <a:xfrm rot="21343662">
            <a:off x="3287090" y="728609"/>
            <a:ext cx="5713660" cy="536472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091380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a14="http://schemas.microsoft.com/office/drawing/2010/main" val="0"/>
              </a:ext>
            </a:extLst>
          </a:blip>
          <a:stretch>
            <a:fillRect/>
          </a:stretch>
        </p:blipFill>
        <p:spPr>
          <a:xfrm rot="195076">
            <a:off x="2024940" y="1396602"/>
            <a:ext cx="8235423" cy="3931222"/>
          </a:xfrm>
          <a:prstGeom prst="rect">
            <a:avLst/>
          </a:prstGeom>
        </p:spPr>
      </p:pic>
    </p:spTree>
    <p:extLst>
      <p:ext uri="{BB962C8B-B14F-4D97-AF65-F5344CB8AC3E}">
        <p14:creationId xmlns:p14="http://schemas.microsoft.com/office/powerpoint/2010/main" val="7473392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dirty="0" smtClean="0"/>
              <a:t>		Le rhinocéros</a:t>
            </a:r>
            <a:endParaRPr lang="fr-FR" dirty="0"/>
          </a:p>
        </p:txBody>
      </p:sp>
      <p:pic>
        <p:nvPicPr>
          <p:cNvPr id="3" name="Image 2"/>
          <p:cNvPicPr/>
          <p:nvPr/>
        </p:nvPicPr>
        <p:blipFill>
          <a:blip r:embed="rId2" cstate="print">
            <a:extLst>
              <a:ext uri="{28A0092B-C50C-407E-A947-70E740481C1C}">
                <a14:useLocalDpi xmlns:a14="http://schemas.microsoft.com/office/drawing/2010/main" val="0"/>
              </a:ext>
            </a:extLst>
          </a:blip>
          <a:stretch>
            <a:fillRect/>
          </a:stretch>
        </p:blipFill>
        <p:spPr>
          <a:xfrm>
            <a:off x="6122126" y="731701"/>
            <a:ext cx="4903061" cy="5505086"/>
          </a:xfrm>
          <a:prstGeom prst="rect">
            <a:avLst/>
          </a:prstGeom>
        </p:spPr>
      </p:pic>
    </p:spTree>
    <p:extLst>
      <p:ext uri="{BB962C8B-B14F-4D97-AF65-F5344CB8AC3E}">
        <p14:creationId xmlns:p14="http://schemas.microsoft.com/office/powerpoint/2010/main" val="30503905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6155" y="803872"/>
            <a:ext cx="3928846" cy="967765"/>
          </a:xfrm>
          <a:prstGeom prst="rect">
            <a:avLst/>
          </a:prstGeom>
        </p:spPr>
        <p:txBody>
          <a:bodyPr wrap="square">
            <a:spAutoFit/>
          </a:bodyPr>
          <a:lstStyle/>
          <a:p>
            <a:pPr>
              <a:lnSpc>
                <a:spcPct val="107000"/>
              </a:lnSpc>
              <a:spcAft>
                <a:spcPts val="800"/>
              </a:spcAft>
            </a:pPr>
            <a:r>
              <a:rPr lang="fr-FR" sz="2400" u="sng" dirty="0">
                <a:latin typeface="Calibri" panose="020F0502020204030204" pitchFamily="34" charset="0"/>
                <a:ea typeface="Calibri" panose="020F0502020204030204" pitchFamily="34" charset="0"/>
                <a:cs typeface="Times New Roman" panose="02020603050405020304" pitchFamily="18" charset="0"/>
              </a:rPr>
              <a:t>Les ongulés artiodactyles </a:t>
            </a:r>
            <a:r>
              <a:rPr lang="fr-FR" sz="2400" u="sng"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fr-FR" sz="2400" dirty="0" smtClean="0">
                <a:latin typeface="Calibri" panose="020F0502020204030204" pitchFamily="34" charset="0"/>
                <a:ea typeface="Calibri" panose="020F0502020204030204" pitchFamily="34" charset="0"/>
                <a:cs typeface="Times New Roman" panose="02020603050405020304" pitchFamily="18" charset="0"/>
              </a:rPr>
              <a:t> </a:t>
            </a:r>
            <a:r>
              <a:rPr lang="fr-FR" sz="2400" dirty="0">
                <a:latin typeface="Calibri" panose="020F0502020204030204" pitchFamily="34" charset="0"/>
                <a:ea typeface="Calibri" panose="020F0502020204030204" pitchFamily="34" charset="0"/>
                <a:cs typeface="Times New Roman" panose="02020603050405020304" pitchFamily="18" charset="0"/>
              </a:rPr>
              <a:t>cerf, élan, antilopes, girafes</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p:cNvPicPr/>
          <p:nvPr/>
        </p:nvPicPr>
        <p:blipFill>
          <a:blip r:embed="rId2" cstate="print">
            <a:extLst>
              <a:ext uri="{28A0092B-C50C-407E-A947-70E740481C1C}">
                <a14:useLocalDpi xmlns:a14="http://schemas.microsoft.com/office/drawing/2010/main" val="0"/>
              </a:ext>
            </a:extLst>
          </a:blip>
          <a:stretch>
            <a:fillRect/>
          </a:stretch>
        </p:blipFill>
        <p:spPr>
          <a:xfrm>
            <a:off x="6141720" y="628611"/>
            <a:ext cx="4458335" cy="5623823"/>
          </a:xfrm>
          <a:prstGeom prst="rect">
            <a:avLst/>
          </a:prstGeom>
        </p:spPr>
      </p:pic>
    </p:spTree>
    <p:extLst>
      <p:ext uri="{BB962C8B-B14F-4D97-AF65-F5344CB8AC3E}">
        <p14:creationId xmlns:p14="http://schemas.microsoft.com/office/powerpoint/2010/main" val="24127916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extLst>
              <a:ext uri="{28A0092B-C50C-407E-A947-70E740481C1C}">
                <a14:useLocalDpi xmlns:a14="http://schemas.microsoft.com/office/drawing/2010/main" val="0"/>
              </a:ext>
            </a:extLst>
          </a:blip>
          <a:stretch>
            <a:fillRect/>
          </a:stretch>
        </p:blipFill>
        <p:spPr>
          <a:xfrm>
            <a:off x="1554480" y="588412"/>
            <a:ext cx="8932863" cy="5667148"/>
          </a:xfrm>
          <a:prstGeom prst="rect">
            <a:avLst/>
          </a:prstGeom>
        </p:spPr>
      </p:pic>
    </p:spTree>
    <p:extLst>
      <p:ext uri="{BB962C8B-B14F-4D97-AF65-F5344CB8AC3E}">
        <p14:creationId xmlns:p14="http://schemas.microsoft.com/office/powerpoint/2010/main" val="21849295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a:extLst>
              <a:ext uri="{28A0092B-C50C-407E-A947-70E740481C1C}">
                <a14:useLocalDpi xmlns:a14="http://schemas.microsoft.com/office/drawing/2010/main" val="0"/>
              </a:ext>
            </a:extLst>
          </a:blip>
          <a:srcRect l="2151" t="1644" r="1681" b="4248"/>
          <a:stretch/>
        </p:blipFill>
        <p:spPr bwMode="auto">
          <a:xfrm>
            <a:off x="2649537" y="485775"/>
            <a:ext cx="6892925" cy="58864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245475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extLst>
              <a:ext uri="{28A0092B-C50C-407E-A947-70E740481C1C}">
                <a14:useLocalDpi xmlns:a14="http://schemas.microsoft.com/office/drawing/2010/main" val="0"/>
              </a:ext>
            </a:extLst>
          </a:blip>
          <a:stretch>
            <a:fillRect/>
          </a:stretch>
        </p:blipFill>
        <p:spPr>
          <a:xfrm>
            <a:off x="906780" y="827350"/>
            <a:ext cx="7135297" cy="5161970"/>
          </a:xfrm>
          <a:prstGeom prst="rect">
            <a:avLst/>
          </a:prstGeom>
        </p:spPr>
      </p:pic>
      <p:pic>
        <p:nvPicPr>
          <p:cNvPr id="3" name="Image 2"/>
          <p:cNvPicPr/>
          <p:nvPr/>
        </p:nvPicPr>
        <p:blipFill>
          <a:blip r:embed="rId3" cstate="print">
            <a:extLst>
              <a:ext uri="{28A0092B-C50C-407E-A947-70E740481C1C}">
                <a14:useLocalDpi xmlns:a14="http://schemas.microsoft.com/office/drawing/2010/main" val="0"/>
              </a:ext>
            </a:extLst>
          </a:blip>
          <a:stretch>
            <a:fillRect/>
          </a:stretch>
        </p:blipFill>
        <p:spPr>
          <a:xfrm>
            <a:off x="8128823" y="1055687"/>
            <a:ext cx="3592641" cy="4506913"/>
          </a:xfrm>
          <a:prstGeom prst="rect">
            <a:avLst/>
          </a:prstGeom>
        </p:spPr>
      </p:pic>
    </p:spTree>
    <p:extLst>
      <p:ext uri="{BB962C8B-B14F-4D97-AF65-F5344CB8AC3E}">
        <p14:creationId xmlns:p14="http://schemas.microsoft.com/office/powerpoint/2010/main" val="4478636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extLst>
              <a:ext uri="{28A0092B-C50C-407E-A947-70E740481C1C}">
                <a14:useLocalDpi xmlns:a14="http://schemas.microsoft.com/office/drawing/2010/main" val="0"/>
              </a:ext>
            </a:extLst>
          </a:blip>
          <a:stretch>
            <a:fillRect/>
          </a:stretch>
        </p:blipFill>
        <p:spPr>
          <a:xfrm>
            <a:off x="1485900" y="623724"/>
            <a:ext cx="9105900" cy="5633909"/>
          </a:xfrm>
          <a:prstGeom prst="rect">
            <a:avLst/>
          </a:prstGeom>
        </p:spPr>
      </p:pic>
    </p:spTree>
    <p:extLst>
      <p:ext uri="{BB962C8B-B14F-4D97-AF65-F5344CB8AC3E}">
        <p14:creationId xmlns:p14="http://schemas.microsoft.com/office/powerpoint/2010/main" val="33887921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extLst>
              <a:ext uri="{28A0092B-C50C-407E-A947-70E740481C1C}">
                <a14:useLocalDpi xmlns:a14="http://schemas.microsoft.com/office/drawing/2010/main" val="0"/>
              </a:ext>
            </a:extLst>
          </a:blip>
          <a:stretch>
            <a:fillRect/>
          </a:stretch>
        </p:blipFill>
        <p:spPr>
          <a:xfrm>
            <a:off x="907732" y="630555"/>
            <a:ext cx="6276975" cy="2686050"/>
          </a:xfrm>
          <a:prstGeom prst="rect">
            <a:avLst/>
          </a:prstGeom>
        </p:spPr>
      </p:pic>
      <p:pic>
        <p:nvPicPr>
          <p:cNvPr id="3" name="Image 2"/>
          <p:cNvPicPr/>
          <p:nvPr/>
        </p:nvPicPr>
        <p:blipFill>
          <a:blip r:embed="rId3">
            <a:extLst>
              <a:ext uri="{28A0092B-C50C-407E-A947-70E740481C1C}">
                <a14:useLocalDpi xmlns:a14="http://schemas.microsoft.com/office/drawing/2010/main" val="0"/>
              </a:ext>
            </a:extLst>
          </a:blip>
          <a:stretch>
            <a:fillRect/>
          </a:stretch>
        </p:blipFill>
        <p:spPr>
          <a:xfrm>
            <a:off x="5173980" y="3318467"/>
            <a:ext cx="5999797" cy="2935647"/>
          </a:xfrm>
          <a:prstGeom prst="rect">
            <a:avLst/>
          </a:prstGeom>
        </p:spPr>
      </p:pic>
    </p:spTree>
    <p:extLst>
      <p:ext uri="{BB962C8B-B14F-4D97-AF65-F5344CB8AC3E}">
        <p14:creationId xmlns:p14="http://schemas.microsoft.com/office/powerpoint/2010/main" val="1327930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cstate="print">
            <a:extLst>
              <a:ext uri="{28A0092B-C50C-407E-A947-70E740481C1C}">
                <a14:useLocalDpi xmlns:a14="http://schemas.microsoft.com/office/drawing/2010/main" val="0"/>
              </a:ext>
            </a:extLst>
          </a:blip>
          <a:srcRect r="2247"/>
          <a:stretch/>
        </p:blipFill>
        <p:spPr>
          <a:xfrm>
            <a:off x="3309258" y="557351"/>
            <a:ext cx="5677989" cy="5738948"/>
          </a:xfrm>
          <a:prstGeom prst="rect">
            <a:avLst/>
          </a:prstGeom>
        </p:spPr>
      </p:pic>
    </p:spTree>
    <p:extLst>
      <p:ext uri="{BB962C8B-B14F-4D97-AF65-F5344CB8AC3E}">
        <p14:creationId xmlns:p14="http://schemas.microsoft.com/office/powerpoint/2010/main" val="16602005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a:extLst>
              <a:ext uri="{28A0092B-C50C-407E-A947-70E740481C1C}">
                <a14:useLocalDpi xmlns:a14="http://schemas.microsoft.com/office/drawing/2010/main" val="0"/>
              </a:ext>
            </a:extLst>
          </a:blip>
          <a:srcRect l="3715" t="13638" r="4677" b="8821"/>
          <a:stretch/>
        </p:blipFill>
        <p:spPr bwMode="auto">
          <a:xfrm>
            <a:off x="1759428" y="1363980"/>
            <a:ext cx="8757442" cy="40376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358108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extLst>
              <a:ext uri="{28A0092B-C50C-407E-A947-70E740481C1C}">
                <a14:useLocalDpi xmlns:a14="http://schemas.microsoft.com/office/drawing/2010/main" val="0"/>
              </a:ext>
            </a:extLst>
          </a:blip>
          <a:stretch>
            <a:fillRect/>
          </a:stretch>
        </p:blipFill>
        <p:spPr>
          <a:xfrm>
            <a:off x="1874520" y="911542"/>
            <a:ext cx="8569007" cy="5134733"/>
          </a:xfrm>
          <a:prstGeom prst="rect">
            <a:avLst/>
          </a:prstGeom>
        </p:spPr>
      </p:pic>
    </p:spTree>
    <p:extLst>
      <p:ext uri="{BB962C8B-B14F-4D97-AF65-F5344CB8AC3E}">
        <p14:creationId xmlns:p14="http://schemas.microsoft.com/office/powerpoint/2010/main" val="28327159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a:extLst>
              <a:ext uri="{28A0092B-C50C-407E-A947-70E740481C1C}">
                <a14:useLocalDpi xmlns:a14="http://schemas.microsoft.com/office/drawing/2010/main" val="0"/>
              </a:ext>
            </a:extLst>
          </a:blip>
          <a:stretch>
            <a:fillRect/>
          </a:stretch>
        </p:blipFill>
        <p:spPr>
          <a:xfrm>
            <a:off x="1988820" y="738187"/>
            <a:ext cx="8359140" cy="5408991"/>
          </a:xfrm>
          <a:prstGeom prst="rect">
            <a:avLst/>
          </a:prstGeom>
        </p:spPr>
      </p:pic>
    </p:spTree>
    <p:extLst>
      <p:ext uri="{BB962C8B-B14F-4D97-AF65-F5344CB8AC3E}">
        <p14:creationId xmlns:p14="http://schemas.microsoft.com/office/powerpoint/2010/main" val="23309308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proportions</a:t>
            </a:r>
            <a:endParaRPr lang="fr-FR" dirty="0"/>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36520902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a14="http://schemas.microsoft.com/office/drawing/2010/main" val="0"/>
              </a:ext>
            </a:extLst>
          </a:blip>
          <a:stretch>
            <a:fillRect/>
          </a:stretch>
        </p:blipFill>
        <p:spPr>
          <a:xfrm>
            <a:off x="2657475" y="708977"/>
            <a:ext cx="6877050" cy="5440045"/>
          </a:xfrm>
          <a:prstGeom prst="rect">
            <a:avLst/>
          </a:prstGeom>
        </p:spPr>
      </p:pic>
    </p:spTree>
    <p:extLst>
      <p:ext uri="{BB962C8B-B14F-4D97-AF65-F5344CB8AC3E}">
        <p14:creationId xmlns:p14="http://schemas.microsoft.com/office/powerpoint/2010/main" val="34350743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Des animaux en mouvement :</a:t>
            </a:r>
            <a:endParaRPr lang="fr-FR" dirty="0"/>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2712094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4730" y="2120375"/>
            <a:ext cx="10519954" cy="2668423"/>
          </a:xfrm>
          <a:prstGeom prst="rect">
            <a:avLst/>
          </a:prstGeom>
        </p:spPr>
        <p:txBody>
          <a:bodyPr wrap="square">
            <a:spAutoFit/>
          </a:bodyPr>
          <a:lstStyle/>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Dessiner les animaux en mouvements, demande que l’on enregistre un maximum d’information en un temps minimum. Il faut dessiner rapidement et apprendre à ne capturer que les traits essentiels et le mouvement d’ensemble.</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Balayer par exemple votre feuille de longs traits rapides et n’ajoutez que quelques lignes et ombres pour suggérer le volume. N’oubliez pas que plus vous pratiquer plus vous gagnerez en rapidité.</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Pour une loutre par exemple, commencez par dessiner des cercles légers et souples afin de représenter les formes de bases, tête et corps. Une fois le volume globale de l’animal définit, ajoutez – y les détails (museau, ombres griffes…).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00562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a14="http://schemas.microsoft.com/office/drawing/2010/main" val="0"/>
              </a:ext>
            </a:extLst>
          </a:blip>
          <a:stretch>
            <a:fillRect/>
          </a:stretch>
        </p:blipFill>
        <p:spPr>
          <a:xfrm>
            <a:off x="4159669" y="549235"/>
            <a:ext cx="4024887" cy="5720942"/>
          </a:xfrm>
          <a:prstGeom prst="rect">
            <a:avLst/>
          </a:prstGeom>
        </p:spPr>
      </p:pic>
    </p:spTree>
    <p:extLst>
      <p:ext uri="{BB962C8B-B14F-4D97-AF65-F5344CB8AC3E}">
        <p14:creationId xmlns:p14="http://schemas.microsoft.com/office/powerpoint/2010/main" val="13588247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a14="http://schemas.microsoft.com/office/drawing/2010/main" val="0"/>
              </a:ext>
            </a:extLst>
          </a:blip>
          <a:stretch>
            <a:fillRect/>
          </a:stretch>
        </p:blipFill>
        <p:spPr>
          <a:xfrm>
            <a:off x="1976848" y="775607"/>
            <a:ext cx="8193268" cy="5282411"/>
          </a:xfrm>
          <a:prstGeom prst="rect">
            <a:avLst/>
          </a:prstGeom>
        </p:spPr>
      </p:pic>
    </p:spTree>
    <p:extLst>
      <p:ext uri="{BB962C8B-B14F-4D97-AF65-F5344CB8AC3E}">
        <p14:creationId xmlns:p14="http://schemas.microsoft.com/office/powerpoint/2010/main" val="17576352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a14="http://schemas.microsoft.com/office/drawing/2010/main" val="0"/>
              </a:ext>
            </a:extLst>
          </a:blip>
          <a:stretch>
            <a:fillRect/>
          </a:stretch>
        </p:blipFill>
        <p:spPr>
          <a:xfrm>
            <a:off x="3776160" y="488907"/>
            <a:ext cx="4555222" cy="5894477"/>
          </a:xfrm>
          <a:prstGeom prst="rect">
            <a:avLst/>
          </a:prstGeom>
        </p:spPr>
      </p:pic>
    </p:spTree>
    <p:extLst>
      <p:ext uri="{BB962C8B-B14F-4D97-AF65-F5344CB8AC3E}">
        <p14:creationId xmlns:p14="http://schemas.microsoft.com/office/powerpoint/2010/main" val="3752636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a:extLst>
              <a:ext uri="{28A0092B-C50C-407E-A947-70E740481C1C}">
                <a14:useLocalDpi xmlns:a14="http://schemas.microsoft.com/office/drawing/2010/main" val="0"/>
              </a:ext>
            </a:extLst>
          </a:blip>
          <a:srcRect t="1715"/>
          <a:stretch/>
        </p:blipFill>
        <p:spPr bwMode="auto">
          <a:xfrm>
            <a:off x="4453541" y="1219310"/>
            <a:ext cx="3540928" cy="5024369"/>
          </a:xfrm>
          <a:prstGeom prst="rect">
            <a:avLst/>
          </a:prstGeom>
          <a:ln>
            <a:noFill/>
          </a:ln>
          <a:extLst>
            <a:ext uri="{53640926-AAD7-44D8-BBD7-CCE9431645EC}">
              <a14:shadowObscured xmlns:a14="http://schemas.microsoft.com/office/drawing/2010/main"/>
            </a:ext>
          </a:extLst>
        </p:spPr>
      </p:pic>
      <p:sp>
        <p:nvSpPr>
          <p:cNvPr id="3" name="ZoneTexte 2"/>
          <p:cNvSpPr txBox="1"/>
          <p:nvPr/>
        </p:nvSpPr>
        <p:spPr>
          <a:xfrm>
            <a:off x="3903170" y="670559"/>
            <a:ext cx="4641669" cy="461665"/>
          </a:xfrm>
          <a:prstGeom prst="rect">
            <a:avLst/>
          </a:prstGeom>
          <a:noFill/>
        </p:spPr>
        <p:txBody>
          <a:bodyPr wrap="square" rtlCol="0">
            <a:spAutoFit/>
          </a:bodyPr>
          <a:lstStyle/>
          <a:p>
            <a:r>
              <a:rPr lang="fr-FR" sz="2400" dirty="0" smtClean="0"/>
              <a:t>Les étapes de construction du loup :</a:t>
            </a:r>
            <a:endParaRPr lang="fr-FR" sz="2400" dirty="0"/>
          </a:p>
        </p:txBody>
      </p:sp>
    </p:spTree>
    <p:extLst>
      <p:ext uri="{BB962C8B-B14F-4D97-AF65-F5344CB8AC3E}">
        <p14:creationId xmlns:p14="http://schemas.microsoft.com/office/powerpoint/2010/main" val="302202071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L’expression animale :</a:t>
            </a:r>
            <a:endParaRPr lang="fr-FR" dirty="0"/>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32576492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8700" y="811089"/>
            <a:ext cx="10210800" cy="5130507"/>
          </a:xfrm>
          <a:prstGeom prst="rect">
            <a:avLst/>
          </a:prstGeom>
        </p:spPr>
        <p:txBody>
          <a:bodyPr wrap="square">
            <a:spAutoFit/>
          </a:bodyPr>
          <a:lstStyle/>
          <a:p>
            <a:pPr algn="just">
              <a:lnSpc>
                <a:spcPct val="107000"/>
              </a:lnSpc>
              <a:spcAft>
                <a:spcPts val="0"/>
              </a:spcAft>
            </a:pPr>
            <a:r>
              <a:rPr lang="fr-FR" dirty="0">
                <a:solidFill>
                  <a:srgbClr val="000000"/>
                </a:solidFill>
                <a:latin typeface="Calibri" panose="020F0502020204030204" pitchFamily="34" charset="0"/>
                <a:ea typeface="Times New Roman" panose="02020603050405020304" pitchFamily="18" charset="0"/>
                <a:cs typeface="Calibri" panose="020F0502020204030204" pitchFamily="34" charset="0"/>
              </a:rPr>
              <a:t>Pour faire court, </a:t>
            </a:r>
            <a:r>
              <a:rPr lang="fr-FR"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l’expression d’un animal</a:t>
            </a:r>
            <a:r>
              <a:rPr lang="fr-FR" dirty="0">
                <a:solidFill>
                  <a:srgbClr val="000000"/>
                </a:solidFill>
                <a:latin typeface="Calibri" panose="020F0502020204030204" pitchFamily="34" charset="0"/>
                <a:ea typeface="Times New Roman" panose="02020603050405020304" pitchFamily="18" charset="0"/>
                <a:cs typeface="Calibri" panose="020F0502020204030204" pitchFamily="34" charset="0"/>
              </a:rPr>
              <a:t> passe par sa posture et plus particulièrement par les parties suivantes : la queue, les oreilles, l’ouverture des yeux.</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fr-FR"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fr-FR" dirty="0">
                <a:solidFill>
                  <a:srgbClr val="000000"/>
                </a:solidFill>
                <a:latin typeface="Calibri" panose="020F0502020204030204" pitchFamily="34" charset="0"/>
                <a:ea typeface="Times New Roman" panose="02020603050405020304" pitchFamily="18" charset="0"/>
                <a:cs typeface="Calibri" panose="020F0502020204030204" pitchFamily="34" charset="0"/>
              </a:rPr>
              <a:t>Étant donné que l’animal possède une morphologie qui diffère de la nôtre, il est plus difficile d’entrer en </a:t>
            </a:r>
            <a:r>
              <a:rPr lang="fr-FR"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empathie</a:t>
            </a:r>
            <a:r>
              <a:rPr lang="fr-FR" dirty="0">
                <a:solidFill>
                  <a:srgbClr val="000000"/>
                </a:solidFill>
                <a:latin typeface="Calibri" panose="020F0502020204030204" pitchFamily="34" charset="0"/>
                <a:ea typeface="Times New Roman" panose="02020603050405020304" pitchFamily="18" charset="0"/>
                <a:cs typeface="Calibri" panose="020F0502020204030204" pitchFamily="34" charset="0"/>
              </a:rPr>
              <a:t> avec lui (ce qui ne veut pas dire que vous ne pouvez pas l’aimer). Par exemple lorsque vous dessiner une autre personne sur le vif, on vous dit “mettez-vous dans la même position que cette personne pour mieux prendre conscience des muscles qui travaillent et de l’expression de la posture”. Avec un animal vous ne pouvez pas vraiment le faire. À moins que vous ayez une souplesse tellement développée que vous pouvez vous nettoyer l’omoplate avec votre langue (encore que ça ne vous aiderait pas dans votre dessin).Pour faire court, </a:t>
            </a:r>
            <a:r>
              <a:rPr lang="fr-FR"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l’expression d’un animal</a:t>
            </a:r>
            <a:r>
              <a:rPr lang="fr-FR" dirty="0">
                <a:solidFill>
                  <a:srgbClr val="000000"/>
                </a:solidFill>
                <a:latin typeface="Calibri" panose="020F0502020204030204" pitchFamily="34" charset="0"/>
                <a:ea typeface="Times New Roman" panose="02020603050405020304" pitchFamily="18" charset="0"/>
                <a:cs typeface="Calibri" panose="020F0502020204030204" pitchFamily="34" charset="0"/>
              </a:rPr>
              <a:t> passe par sa posture et plus particulièrement par les parties suivantes : la queue, les oreilles, l’ouverture des yeux. Vous allez éprouver des difficultés à saisir les expressions au début mais les volumes vous pouvez les comprendre, il suffit de </a:t>
            </a:r>
            <a:r>
              <a:rPr lang="fr-FR"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comparer</a:t>
            </a:r>
            <a:r>
              <a:rPr lang="fr-FR" dirty="0">
                <a:solidFill>
                  <a:srgbClr val="000000"/>
                </a:solidFill>
                <a:latin typeface="Calibri" panose="020F0502020204030204" pitchFamily="34" charset="0"/>
                <a:ea typeface="Times New Roman" panose="02020603050405020304" pitchFamily="18" charset="0"/>
                <a:cs typeface="Calibri" panose="020F0502020204030204" pitchFamily="34" charset="0"/>
              </a:rPr>
              <a:t> l’anatomie des animaux avec le nôtre. Pour cela je me suis appuyé sur les propos de Michael </a:t>
            </a:r>
            <a:r>
              <a:rPr lang="fr-FR"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Mattesi</a:t>
            </a:r>
            <a:r>
              <a:rPr lang="fr-FR" dirty="0">
                <a:solidFill>
                  <a:srgbClr val="000000"/>
                </a:solidFill>
                <a:latin typeface="Calibri" panose="020F0502020204030204" pitchFamily="34" charset="0"/>
                <a:ea typeface="Times New Roman" panose="02020603050405020304" pitchFamily="18" charset="0"/>
                <a:cs typeface="Calibri" panose="020F0502020204030204" pitchFamily="34" charset="0"/>
              </a:rPr>
              <a:t> (oui j’adore cet auteur). Voici quelques illustrations tirées de son livre </a:t>
            </a:r>
            <a:r>
              <a:rPr lang="fr-FR" spc="-75" dirty="0">
                <a:solidFill>
                  <a:srgbClr val="000000"/>
                </a:solidFill>
                <a:latin typeface="Calibri" panose="020F0502020204030204" pitchFamily="34" charset="0"/>
                <a:ea typeface="Times New Roman" panose="02020603050405020304" pitchFamily="18" charset="0"/>
                <a:cs typeface="Calibri" panose="020F0502020204030204" pitchFamily="34" charset="0"/>
              </a:rPr>
              <a:t>Force</a:t>
            </a:r>
            <a:r>
              <a:rPr lang="fr-FR" dirty="0">
                <a:solidFill>
                  <a:srgbClr val="000000"/>
                </a:solidFill>
                <a:latin typeface="Calibri" panose="020F0502020204030204" pitchFamily="34" charset="0"/>
                <a:ea typeface="Times New Roman" panose="02020603050405020304" pitchFamily="18" charset="0"/>
                <a:cs typeface="Calibri" panose="020F0502020204030204" pitchFamily="34" charset="0"/>
              </a:rPr>
              <a:t>. L’auteur explique en quelques dessins les </a:t>
            </a:r>
            <a:r>
              <a:rPr lang="fr-FR"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ressemblances</a:t>
            </a:r>
            <a:r>
              <a:rPr lang="fr-FR" dirty="0">
                <a:solidFill>
                  <a:srgbClr val="000000"/>
                </a:solidFill>
                <a:latin typeface="Calibri" panose="020F0502020204030204" pitchFamily="34" charset="0"/>
                <a:ea typeface="Times New Roman" panose="02020603050405020304" pitchFamily="18" charset="0"/>
                <a:cs typeface="Calibri" panose="020F0502020204030204" pitchFamily="34" charset="0"/>
              </a:rPr>
              <a:t> et les </a:t>
            </a:r>
            <a:r>
              <a:rPr lang="fr-FR"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dissemblances</a:t>
            </a:r>
            <a:r>
              <a:rPr lang="fr-FR" dirty="0">
                <a:solidFill>
                  <a:srgbClr val="000000"/>
                </a:solidFill>
                <a:latin typeface="Calibri" panose="020F0502020204030204" pitchFamily="34" charset="0"/>
                <a:ea typeface="Times New Roman" panose="02020603050405020304" pitchFamily="18" charset="0"/>
                <a:cs typeface="Calibri" panose="020F0502020204030204" pitchFamily="34" charset="0"/>
              </a:rPr>
              <a:t> entre l’anatomie de l’homme et de l’animal. Vous avez </a:t>
            </a:r>
            <a:r>
              <a:rPr lang="fr-FR"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la répartition des volumes du corps</a:t>
            </a:r>
            <a:r>
              <a:rPr lang="fr-FR" dirty="0">
                <a:solidFill>
                  <a:srgbClr val="000000"/>
                </a:solidFill>
                <a:latin typeface="Calibri" panose="020F0502020204030204" pitchFamily="34" charset="0"/>
                <a:ea typeface="Times New Roman" panose="02020603050405020304" pitchFamily="18" charset="0"/>
                <a:cs typeface="Calibri" panose="020F0502020204030204" pitchFamily="34" charset="0"/>
              </a:rPr>
              <a:t> qui diffère. Si un homme se met à 4 pattes, vous allez voir que sa structure osseuse se rapproche de celle d’un félidé mais que les masses de muscles ne situent à des endroits différents.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66076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ttps://html2-f.scribdassets.com/7h4sa7jku842jsyr/images/8-7aafb32e46.jpg"/>
          <p:cNvPicPr/>
          <p:nvPr/>
        </p:nvPicPr>
        <p:blipFill rotWithShape="1">
          <a:blip r:embed="rId2">
            <a:extLst>
              <a:ext uri="{28A0092B-C50C-407E-A947-70E740481C1C}">
                <a14:useLocalDpi xmlns:a14="http://schemas.microsoft.com/office/drawing/2010/main" val="0"/>
              </a:ext>
            </a:extLst>
          </a:blip>
          <a:srcRect r="6725" b="2116"/>
          <a:stretch/>
        </p:blipFill>
        <p:spPr bwMode="auto">
          <a:xfrm>
            <a:off x="4779082" y="604837"/>
            <a:ext cx="6241978" cy="5666423"/>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1051560" y="2035727"/>
            <a:ext cx="3314700" cy="2463238"/>
          </a:xfrm>
          <a:prstGeom prst="rect">
            <a:avLst/>
          </a:prstGeom>
        </p:spPr>
        <p:txBody>
          <a:bodyPr wrap="square">
            <a:spAutoFit/>
          </a:bodyPr>
          <a:lstStyle/>
          <a:p>
            <a:pPr>
              <a:lnSpc>
                <a:spcPct val="107000"/>
              </a:lnSpc>
              <a:spcAft>
                <a:spcPts val="0"/>
              </a:spcAft>
            </a:pPr>
            <a:r>
              <a:rPr lang="fr-FR" dirty="0">
                <a:solidFill>
                  <a:srgbClr val="000000"/>
                </a:solidFill>
                <a:latin typeface="Calibri" panose="020F0502020204030204" pitchFamily="34" charset="0"/>
                <a:ea typeface="Times New Roman" panose="02020603050405020304" pitchFamily="18" charset="0"/>
                <a:cs typeface="Calibri" panose="020F0502020204030204" pitchFamily="34" charset="0"/>
              </a:rPr>
              <a:t> La différence au niveau de la </a:t>
            </a:r>
            <a:r>
              <a:rPr lang="fr-FR"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colonne vertébrale</a:t>
            </a:r>
            <a:r>
              <a:rPr lang="fr-FR" dirty="0">
                <a:solidFill>
                  <a:srgbClr val="000000"/>
                </a:solidFill>
                <a:latin typeface="Calibri" panose="020F0502020204030204" pitchFamily="34" charset="0"/>
                <a:ea typeface="Times New Roman" panose="02020603050405020304" pitchFamily="18" charset="0"/>
                <a:cs typeface="Calibri" panose="020F0502020204030204" pitchFamily="34" charset="0"/>
              </a:rPr>
              <a:t> de l’homme est qu’il comporte une “rupture de force” supplémentaire par rapport à la colonne vertébrale d’un chien. Une ondulation supplémentaire pour le dire autrement.</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847308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ttps://html1-f.scribdassets.com/7h4sa7jku842jsyr/images/9-a2a4afde76.jpg"/>
          <p:cNvPicPr/>
          <p:nvPr/>
        </p:nvPicPr>
        <p:blipFill rotWithShape="1">
          <a:blip r:embed="rId2">
            <a:extLst>
              <a:ext uri="{28A0092B-C50C-407E-A947-70E740481C1C}">
                <a14:useLocalDpi xmlns:a14="http://schemas.microsoft.com/office/drawing/2010/main" val="0"/>
              </a:ext>
            </a:extLst>
          </a:blip>
          <a:srcRect t="1" r="3639" b="4523"/>
          <a:stretch/>
        </p:blipFill>
        <p:spPr bwMode="auto">
          <a:xfrm>
            <a:off x="4492307" y="1187767"/>
            <a:ext cx="6941185" cy="4543425"/>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754380" y="1635133"/>
            <a:ext cx="3589020" cy="3648691"/>
          </a:xfrm>
          <a:prstGeom prst="rect">
            <a:avLst/>
          </a:prstGeom>
        </p:spPr>
        <p:txBody>
          <a:bodyPr wrap="square">
            <a:spAutoFit/>
          </a:bodyPr>
          <a:lstStyle/>
          <a:p>
            <a:pPr>
              <a:lnSpc>
                <a:spcPct val="107000"/>
              </a:lnSpc>
              <a:spcAft>
                <a:spcPts val="0"/>
              </a:spcAft>
            </a:pPr>
            <a:r>
              <a:rPr lang="fr-FR" dirty="0">
                <a:solidFill>
                  <a:srgbClr val="000000"/>
                </a:solidFill>
                <a:latin typeface="Calibri" panose="020F0502020204030204" pitchFamily="34" charset="0"/>
                <a:ea typeface="Times New Roman" panose="02020603050405020304" pitchFamily="18" charset="0"/>
                <a:cs typeface="Calibri" panose="020F0502020204030204" pitchFamily="34" charset="0"/>
              </a:rPr>
              <a:t>Ensuite vient les </a:t>
            </a:r>
            <a:r>
              <a:rPr lang="fr-FR"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appuis au sol</a:t>
            </a:r>
            <a:r>
              <a:rPr lang="fr-FR" dirty="0">
                <a:solidFill>
                  <a:srgbClr val="000000"/>
                </a:solidFill>
                <a:latin typeface="Calibri" panose="020F0502020204030204" pitchFamily="34" charset="0"/>
                <a:ea typeface="Times New Roman" panose="02020603050405020304" pitchFamily="18" charset="0"/>
                <a:cs typeface="Calibri" panose="020F0502020204030204" pitchFamily="34" charset="0"/>
              </a:rPr>
              <a:t>. Vous </a:t>
            </a:r>
            <a:r>
              <a:rPr lang="fr-FR"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avez les </a:t>
            </a:r>
            <a:r>
              <a:rPr lang="fr-FR" dirty="0">
                <a:solidFill>
                  <a:srgbClr val="000000"/>
                </a:solidFill>
                <a:latin typeface="Calibri" panose="020F0502020204030204" pitchFamily="34" charset="0"/>
                <a:ea typeface="Times New Roman" panose="02020603050405020304" pitchFamily="18" charset="0"/>
                <a:cs typeface="Calibri" panose="020F0502020204030204" pitchFamily="34" charset="0"/>
              </a:rPr>
              <a:t>plantigrades, les digitigrades, les ongulés. Chaque type d’animal possède un appui au sol différent qu’il soit plantigrade (chats, chiens), digitigrade (ours) ou ongulé (cheval).Sachez simplement que les parties qui constituent un </a:t>
            </a:r>
            <a:r>
              <a:rPr lang="fr-FR"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bras humain</a:t>
            </a:r>
            <a:r>
              <a:rPr lang="fr-FR" dirty="0">
                <a:solidFill>
                  <a:srgbClr val="000000"/>
                </a:solidFill>
                <a:latin typeface="Calibri" panose="020F0502020204030204" pitchFamily="34" charset="0"/>
                <a:ea typeface="Times New Roman" panose="02020603050405020304" pitchFamily="18" charset="0"/>
                <a:cs typeface="Calibri" panose="020F0502020204030204" pitchFamily="34" charset="0"/>
              </a:rPr>
              <a:t> se retrouvent en différentes proportions dans les pattes d’un animal. Voyez l’exemple ci-dessous avec la patte d’un cheval.</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30863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ttps://html2-f.scribdassets.com/7h4sa7jku842jsyr/images/10-3e3375e95e.jpg"/>
          <p:cNvPicPr/>
          <p:nvPr/>
        </p:nvPicPr>
        <p:blipFill rotWithShape="1">
          <a:blip r:embed="rId2">
            <a:extLst>
              <a:ext uri="{28A0092B-C50C-407E-A947-70E740481C1C}">
                <a14:useLocalDpi xmlns:a14="http://schemas.microsoft.com/office/drawing/2010/main" val="0"/>
              </a:ext>
            </a:extLst>
          </a:blip>
          <a:srcRect r="6949" b="2709"/>
          <a:stretch/>
        </p:blipFill>
        <p:spPr bwMode="auto">
          <a:xfrm>
            <a:off x="4619307" y="1195070"/>
            <a:ext cx="6931025" cy="4483100"/>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784860" y="1217930"/>
            <a:ext cx="3741420" cy="4788106"/>
          </a:xfrm>
          <a:prstGeom prst="rect">
            <a:avLst/>
          </a:prstGeom>
        </p:spPr>
        <p:txBody>
          <a:bodyPr wrap="square">
            <a:spAutoFit/>
          </a:bodyPr>
          <a:lstStyle/>
          <a:p>
            <a:pPr>
              <a:lnSpc>
                <a:spcPct val="107000"/>
              </a:lnSpc>
              <a:spcAft>
                <a:spcPts val="0"/>
              </a:spcAft>
            </a:pPr>
            <a:r>
              <a:rPr lang="fr-FR" b="1" spc="-75" dirty="0">
                <a:latin typeface="Calibri" panose="020F0502020204030204" pitchFamily="34" charset="0"/>
                <a:ea typeface="Times New Roman" panose="02020603050405020304" pitchFamily="18" charset="0"/>
                <a:cs typeface="Calibri" panose="020F0502020204030204" pitchFamily="34" charset="0"/>
              </a:rPr>
              <a:t>Dessiner un animal, c’est rendre son corps </a:t>
            </a:r>
            <a:r>
              <a:rPr lang="fr-FR" b="1" spc="-75" dirty="0" smtClean="0">
                <a:latin typeface="Calibri" panose="020F0502020204030204" pitchFamily="34" charset="0"/>
                <a:ea typeface="Times New Roman" panose="02020603050405020304" pitchFamily="18" charset="0"/>
                <a:cs typeface="Calibri" panose="020F0502020204030204" pitchFamily="34" charset="0"/>
              </a:rPr>
              <a:t>expressif</a:t>
            </a:r>
          </a:p>
          <a:p>
            <a:pPr>
              <a:lnSpc>
                <a:spcPct val="107000"/>
              </a:lnSpc>
              <a:spcAft>
                <a:spcPts val="0"/>
              </a:spcAft>
            </a:pP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dirty="0">
                <a:solidFill>
                  <a:srgbClr val="000000"/>
                </a:solidFill>
                <a:latin typeface="Calibri" panose="020F0502020204030204" pitchFamily="34" charset="0"/>
                <a:ea typeface="Times New Roman" panose="02020603050405020304" pitchFamily="18" charset="0"/>
                <a:cs typeface="Calibri" panose="020F0502020204030204" pitchFamily="34" charset="0"/>
              </a:rPr>
              <a:t>Ici pour esquisser vous allez prendre conscience du </a:t>
            </a:r>
            <a:r>
              <a:rPr lang="fr-FR"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parallélisme</a:t>
            </a:r>
            <a:r>
              <a:rPr lang="fr-FR" dirty="0">
                <a:solidFill>
                  <a:srgbClr val="000000"/>
                </a:solidFill>
                <a:latin typeface="Calibri" panose="020F0502020204030204" pitchFamily="34" charset="0"/>
                <a:ea typeface="Times New Roman" panose="02020603050405020304" pitchFamily="18" charset="0"/>
                <a:cs typeface="Calibri" panose="020F0502020204030204" pitchFamily="34" charset="0"/>
              </a:rPr>
              <a:t> des pattes de votre animal. L’astuce est simple, lors d’un déplacement, les pattes se trouvant sur le même côté se rapprochent l’une de l’autre comme si elles cherchaient à se toucher. Il se créé un “M” au niveau de la disposition des partes à ce moment. Lorsque l’animal est </a:t>
            </a:r>
            <a:r>
              <a:rPr lang="fr-FR"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tassé</a:t>
            </a:r>
            <a:r>
              <a:rPr lang="fr-FR" dirty="0">
                <a:solidFill>
                  <a:srgbClr val="000000"/>
                </a:solidFill>
                <a:latin typeface="Calibri" panose="020F0502020204030204" pitchFamily="34" charset="0"/>
                <a:ea typeface="Times New Roman" panose="02020603050405020304" pitchFamily="18" charset="0"/>
                <a:cs typeface="Calibri" panose="020F0502020204030204" pitchFamily="34" charset="0"/>
              </a:rPr>
              <a:t>, toutes les lignes de ses pattes sont en diagonale et se trouvent en arrière.</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74577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ttps://html1-f.scribdassets.com/7h4sa7jku842jsyr/images/11-66d771dca3.jpg"/>
          <p:cNvPicPr/>
          <p:nvPr/>
        </p:nvPicPr>
        <p:blipFill rotWithShape="1">
          <a:blip r:embed="rId2">
            <a:extLst>
              <a:ext uri="{28A0092B-C50C-407E-A947-70E740481C1C}">
                <a14:useLocalDpi xmlns:a14="http://schemas.microsoft.com/office/drawing/2010/main" val="0"/>
              </a:ext>
            </a:extLst>
          </a:blip>
          <a:srcRect r="2756" b="2007"/>
          <a:stretch/>
        </p:blipFill>
        <p:spPr bwMode="auto">
          <a:xfrm>
            <a:off x="4291330" y="1251585"/>
            <a:ext cx="6916420" cy="4171950"/>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1371600" y="1365033"/>
            <a:ext cx="2583180" cy="3945054"/>
          </a:xfrm>
          <a:prstGeom prst="rect">
            <a:avLst/>
          </a:prstGeom>
        </p:spPr>
        <p:txBody>
          <a:bodyPr wrap="square">
            <a:spAutoFit/>
          </a:bodyPr>
          <a:lstStyle/>
          <a:p>
            <a:pPr>
              <a:lnSpc>
                <a:spcPct val="107000"/>
              </a:lnSpc>
              <a:spcAft>
                <a:spcPts val="0"/>
              </a:spcAft>
            </a:pPr>
            <a:r>
              <a:rPr lang="fr-FR"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Le cou</a:t>
            </a:r>
            <a:r>
              <a:rPr lang="fr-FR" dirty="0">
                <a:solidFill>
                  <a:srgbClr val="000000"/>
                </a:solidFill>
                <a:latin typeface="Calibri" panose="020F0502020204030204" pitchFamily="34" charset="0"/>
                <a:ea typeface="Times New Roman" panose="02020603050405020304" pitchFamily="18" charset="0"/>
                <a:cs typeface="Calibri" panose="020F0502020204030204" pitchFamily="34" charset="0"/>
              </a:rPr>
              <a:t> est plus important chez certaines races d’animaux (chevaux, chiens par exemple) et doit être considéré comme une forme à part entière alors que cette partie est plus petite chez l’homme. Pour emboiter ces formes, vous allez devoir passer par les </a:t>
            </a:r>
            <a:r>
              <a:rPr lang="fr-FR"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raccourcis</a:t>
            </a:r>
            <a:r>
              <a:rPr lang="fr-FR" dirty="0">
                <a:solidFill>
                  <a:srgbClr val="000000"/>
                </a:solidFill>
                <a:latin typeface="Calibri" panose="020F0502020204030204" pitchFamily="34" charset="0"/>
                <a:ea typeface="Times New Roman" panose="02020603050405020304" pitchFamily="18" charset="0"/>
                <a:cs typeface="Calibri" panose="020F0502020204030204" pitchFamily="34" charset="0"/>
              </a:rPr>
              <a:t>, les lignes rentrantes.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10322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ttps://html1-f.scribdassets.com/7h4sa7jku842jsyr/images/12-e127c03712.jpg"/>
          <p:cNvPicPr/>
          <p:nvPr/>
        </p:nvPicPr>
        <p:blipFill rotWithShape="1">
          <a:blip r:embed="rId2">
            <a:extLst>
              <a:ext uri="{28A0092B-C50C-407E-A947-70E740481C1C}">
                <a14:useLocalDpi xmlns:a14="http://schemas.microsoft.com/office/drawing/2010/main" val="0"/>
              </a:ext>
            </a:extLst>
          </a:blip>
          <a:srcRect l="-1" r="3539" b="5246"/>
          <a:stretch/>
        </p:blipFill>
        <p:spPr bwMode="auto">
          <a:xfrm>
            <a:off x="819150" y="1001077"/>
            <a:ext cx="6926580" cy="4733925"/>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7940040" y="802785"/>
            <a:ext cx="3337560" cy="5130507"/>
          </a:xfrm>
          <a:prstGeom prst="rect">
            <a:avLst/>
          </a:prstGeom>
        </p:spPr>
        <p:txBody>
          <a:bodyPr wrap="square">
            <a:spAutoFit/>
          </a:bodyPr>
          <a:lstStyle/>
          <a:p>
            <a:pPr>
              <a:lnSpc>
                <a:spcPct val="107000"/>
              </a:lnSpc>
              <a:spcAft>
                <a:spcPts val="0"/>
              </a:spcAft>
            </a:pPr>
            <a:r>
              <a:rPr lang="fr-FR" dirty="0">
                <a:solidFill>
                  <a:srgbClr val="000000"/>
                </a:solidFill>
                <a:latin typeface="Calibri" panose="020F0502020204030204" pitchFamily="34" charset="0"/>
                <a:ea typeface="Times New Roman" panose="02020603050405020304" pitchFamily="18" charset="0"/>
                <a:cs typeface="Calibri" panose="020F0502020204030204" pitchFamily="34" charset="0"/>
              </a:rPr>
              <a:t>Pour disposer les volumes, prenez conscience que </a:t>
            </a:r>
            <a:r>
              <a:rPr lang="fr-FR"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la poussée de la force</a:t>
            </a:r>
            <a:r>
              <a:rPr lang="fr-FR" dirty="0">
                <a:solidFill>
                  <a:srgbClr val="000000"/>
                </a:solidFill>
                <a:latin typeface="Calibri" panose="020F0502020204030204" pitchFamily="34" charset="0"/>
                <a:ea typeface="Times New Roman" panose="02020603050405020304" pitchFamily="18" charset="0"/>
                <a:cs typeface="Calibri" panose="020F0502020204030204" pitchFamily="34" charset="0"/>
              </a:rPr>
              <a:t> se fait du sol vers le dos de l’animal. Le canal passe par les pattes .Voici </a:t>
            </a:r>
            <a:r>
              <a:rPr lang="fr-FR"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l’ordre</a:t>
            </a:r>
            <a:r>
              <a:rPr lang="fr-FR" dirty="0">
                <a:solidFill>
                  <a:srgbClr val="000000"/>
                </a:solidFill>
                <a:latin typeface="Calibri" panose="020F0502020204030204" pitchFamily="34" charset="0"/>
                <a:ea typeface="Times New Roman" panose="02020603050405020304" pitchFamily="18" charset="0"/>
                <a:cs typeface="Calibri" panose="020F0502020204030204" pitchFamily="34" charset="0"/>
              </a:rPr>
              <a:t> dans lequel je vous propose de procéder. Dans un premier temps, esquisser la courbe du dos, puis les volumes un par un (buste, ventre, cuisse, cou, tête) puis attaquez-vous ensuite aux pattes. En ce qui concerne ces dernières, veillez à alterner entre des </a:t>
            </a:r>
            <a:r>
              <a:rPr lang="fr-FR"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lignes droites</a:t>
            </a:r>
            <a:r>
              <a:rPr lang="fr-FR" spc="-75" dirty="0">
                <a:solidFill>
                  <a:srgbClr val="000000"/>
                </a:solidFill>
                <a:latin typeface="Calibri" panose="020F0502020204030204" pitchFamily="34" charset="0"/>
                <a:ea typeface="Times New Roman" panose="02020603050405020304" pitchFamily="18" charset="0"/>
                <a:cs typeface="Calibri" panose="020F0502020204030204" pitchFamily="34" charset="0"/>
              </a:rPr>
              <a:t> et des</a:t>
            </a:r>
            <a:r>
              <a:rPr lang="fr-FR"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fr-FR" b="1" spc="-75" dirty="0">
                <a:solidFill>
                  <a:srgbClr val="000000"/>
                </a:solidFill>
                <a:latin typeface="Calibri" panose="020F0502020204030204" pitchFamily="34" charset="0"/>
                <a:ea typeface="Times New Roman" panose="02020603050405020304" pitchFamily="18" charset="0"/>
                <a:cs typeface="Calibri" panose="020F0502020204030204" pitchFamily="34" charset="0"/>
              </a:rPr>
              <a:t>courbes</a:t>
            </a:r>
            <a:r>
              <a:rPr lang="fr-FR" dirty="0">
                <a:solidFill>
                  <a:srgbClr val="000000"/>
                </a:solidFill>
                <a:latin typeface="Calibri" panose="020F0502020204030204" pitchFamily="34" charset="0"/>
                <a:ea typeface="Times New Roman" panose="02020603050405020304" pitchFamily="18" charset="0"/>
                <a:cs typeface="Calibri" panose="020F0502020204030204" pitchFamily="34" charset="0"/>
              </a:rPr>
              <a:t> de cette manière pour leur donner du dynamisme.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74910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1040" y="1069214"/>
            <a:ext cx="6096000" cy="4490973"/>
          </a:xfrm>
          <a:prstGeom prst="rect">
            <a:avLst/>
          </a:prstGeom>
        </p:spPr>
        <p:txBody>
          <a:bodyPr>
            <a:spAutoFit/>
          </a:bodyPr>
          <a:lstStyle/>
          <a:p>
            <a:pPr>
              <a:lnSpc>
                <a:spcPct val="107000"/>
              </a:lnSpc>
              <a:spcAft>
                <a:spcPts val="800"/>
              </a:spcAft>
            </a:pPr>
            <a:r>
              <a:rPr lang="fr-FR" sz="2000" b="1" dirty="0">
                <a:latin typeface="Calibri" panose="020F0502020204030204" pitchFamily="34" charset="0"/>
                <a:ea typeface="Calibri" panose="020F0502020204030204" pitchFamily="34" charset="0"/>
                <a:cs typeface="Times New Roman" panose="02020603050405020304" pitchFamily="18" charset="0"/>
              </a:rPr>
              <a:t>Retranscrire les émotions chez les animaux :</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u="sng" dirty="0">
                <a:latin typeface="Calibri" panose="020F0502020204030204" pitchFamily="34" charset="0"/>
                <a:ea typeface="Calibri" panose="020F0502020204030204" pitchFamily="34" charset="0"/>
                <a:cs typeface="Times New Roman" panose="02020603050405020304" pitchFamily="18" charset="0"/>
              </a:rPr>
              <a:t>La planification :</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Calibri" panose="020F0502020204030204" pitchFamily="34" charset="0"/>
              <a:buChar char="-"/>
            </a:pPr>
            <a:r>
              <a:rPr lang="fr-FR" dirty="0">
                <a:latin typeface="Calibri" panose="020F0502020204030204" pitchFamily="34" charset="0"/>
                <a:ea typeface="Calibri" panose="020F0502020204030204" pitchFamily="34" charset="0"/>
                <a:cs typeface="Times New Roman" panose="02020603050405020304" pitchFamily="18" charset="0"/>
              </a:rPr>
              <a:t>Elle permet de moins corriger d’erreurs ultérieurement</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r-FR" dirty="0">
                <a:latin typeface="Calibri" panose="020F0502020204030204" pitchFamily="34" charset="0"/>
                <a:ea typeface="Calibri" panose="020F0502020204030204" pitchFamily="34" charset="0"/>
                <a:cs typeface="Times New Roman" panose="02020603050405020304" pitchFamily="18" charset="0"/>
              </a:rPr>
              <a:t>Permet aussi de déterminer une pose sympa pour vos sujets</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La posture, elle donne un certains caractère à son dessin, elle peut permettre de communiquer certains sentiments comme le conflit, l’amour, la haine…</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u="sng" dirty="0">
                <a:latin typeface="Calibri" panose="020F0502020204030204" pitchFamily="34" charset="0"/>
                <a:ea typeface="Calibri" panose="020F0502020204030204" pitchFamily="34" charset="0"/>
                <a:cs typeface="Times New Roman" panose="02020603050405020304" pitchFamily="18" charset="0"/>
              </a:rPr>
              <a:t>Exemple :</a:t>
            </a:r>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Utilisons ces 2 étapes pour placer les moutons ensembles dans la même pose. Les 2 formes deviennent un corps principal. Les formes simples nous permettent de pouvoir visualiser cette forme unique qui lie les deux animaux.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p:cNvPicPr/>
          <p:nvPr/>
        </p:nvPicPr>
        <p:blipFill>
          <a:blip r:embed="rId2" cstate="print">
            <a:extLst>
              <a:ext uri="{28A0092B-C50C-407E-A947-70E740481C1C}">
                <a14:useLocalDpi xmlns:a14="http://schemas.microsoft.com/office/drawing/2010/main" val="0"/>
              </a:ext>
            </a:extLst>
          </a:blip>
          <a:stretch>
            <a:fillRect/>
          </a:stretch>
        </p:blipFill>
        <p:spPr>
          <a:xfrm>
            <a:off x="6700838" y="1281367"/>
            <a:ext cx="4797258" cy="4066666"/>
          </a:xfrm>
          <a:prstGeom prst="rect">
            <a:avLst/>
          </a:prstGeom>
        </p:spPr>
      </p:pic>
    </p:spTree>
    <p:extLst>
      <p:ext uri="{BB962C8B-B14F-4D97-AF65-F5344CB8AC3E}">
        <p14:creationId xmlns:p14="http://schemas.microsoft.com/office/powerpoint/2010/main" val="33702693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extLst>
              <a:ext uri="{28A0092B-C50C-407E-A947-70E740481C1C}">
                <a14:useLocalDpi xmlns:a14="http://schemas.microsoft.com/office/drawing/2010/main" val="0"/>
              </a:ext>
            </a:extLst>
          </a:blip>
          <a:stretch>
            <a:fillRect/>
          </a:stretch>
        </p:blipFill>
        <p:spPr>
          <a:xfrm>
            <a:off x="3131820" y="675640"/>
            <a:ext cx="6007417" cy="5464242"/>
          </a:xfrm>
          <a:prstGeom prst="rect">
            <a:avLst/>
          </a:prstGeom>
        </p:spPr>
      </p:pic>
    </p:spTree>
    <p:extLst>
      <p:ext uri="{BB962C8B-B14F-4D97-AF65-F5344CB8AC3E}">
        <p14:creationId xmlns:p14="http://schemas.microsoft.com/office/powerpoint/2010/main" val="1664935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Le squelette</a:t>
            </a:r>
            <a:endParaRPr lang="fr-FR" dirty="0"/>
          </a:p>
        </p:txBody>
      </p:sp>
      <p:sp>
        <p:nvSpPr>
          <p:cNvPr id="3" name="Sous-titre 2"/>
          <p:cNvSpPr>
            <a:spLocks noGrp="1"/>
          </p:cNvSpPr>
          <p:nvPr>
            <p:ph type="subTitle" idx="1"/>
          </p:nvPr>
        </p:nvSpPr>
        <p:spPr/>
        <p:txBody>
          <a:bodyPr/>
          <a:lstStyle/>
          <a:p>
            <a:endParaRPr lang="fr-FR" dirty="0"/>
          </a:p>
        </p:txBody>
      </p:sp>
    </p:spTree>
    <p:extLst>
      <p:ext uri="{BB962C8B-B14F-4D97-AF65-F5344CB8AC3E}">
        <p14:creationId xmlns:p14="http://schemas.microsoft.com/office/powerpoint/2010/main" val="18367776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L’homme VS chimpanzé</a:t>
            </a:r>
            <a:endParaRPr lang="fr-FR" dirty="0"/>
          </a:p>
        </p:txBody>
      </p:sp>
      <p:pic>
        <p:nvPicPr>
          <p:cNvPr id="7" name="Espace réservé du contenu 6"/>
          <p:cNvPicPr>
            <a:picLocks noGrp="1"/>
          </p:cNvPicPr>
          <p:nvPr>
            <p:ph sz="half" idx="2"/>
          </p:nvPr>
        </p:nvPicPr>
        <p:blipFill rotWithShape="1">
          <a:blip r:embed="rId2">
            <a:extLst>
              <a:ext uri="{28A0092B-C50C-407E-A947-70E740481C1C}">
                <a14:useLocalDpi xmlns:a14="http://schemas.microsoft.com/office/drawing/2010/main" val="0"/>
              </a:ext>
            </a:extLst>
          </a:blip>
          <a:srcRect r="48758"/>
          <a:stretch/>
        </p:blipFill>
        <p:spPr>
          <a:xfrm>
            <a:off x="3579226" y="2485267"/>
            <a:ext cx="1757424" cy="3824851"/>
          </a:xfrm>
          <a:prstGeom prst="rect">
            <a:avLst/>
          </a:prstGeom>
        </p:spPr>
      </p:pic>
      <p:pic>
        <p:nvPicPr>
          <p:cNvPr id="8" name="Espace réservé du contenu 7"/>
          <p:cNvPicPr>
            <a:picLocks noGrp="1"/>
          </p:cNvPicPr>
          <p:nvPr>
            <p:ph sz="quarter" idx="4"/>
          </p:nvPr>
        </p:nvPicPr>
        <p:blipFill rotWithShape="1">
          <a:blip r:embed="rId2">
            <a:extLst>
              <a:ext uri="{28A0092B-C50C-407E-A947-70E740481C1C}">
                <a14:useLocalDpi xmlns:a14="http://schemas.microsoft.com/office/drawing/2010/main" val="0"/>
              </a:ext>
            </a:extLst>
          </a:blip>
          <a:srcRect l="47584"/>
          <a:stretch/>
        </p:blipFill>
        <p:spPr>
          <a:xfrm>
            <a:off x="6757846" y="2485267"/>
            <a:ext cx="1785726" cy="3799384"/>
          </a:xfrm>
          <a:prstGeom prst="rect">
            <a:avLst/>
          </a:prstGeom>
        </p:spPr>
      </p:pic>
    </p:spTree>
    <p:extLst>
      <p:ext uri="{BB962C8B-B14F-4D97-AF65-F5344CB8AC3E}">
        <p14:creationId xmlns:p14="http://schemas.microsoft.com/office/powerpoint/2010/main" val="33085935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a:t>Le squelette humain VS le squelette animal :</a:t>
            </a:r>
            <a:endParaRPr lang="fr-FR" dirty="0"/>
          </a:p>
        </p:txBody>
      </p:sp>
      <p:pic>
        <p:nvPicPr>
          <p:cNvPr id="10" name="Espace réservé du contenu 9"/>
          <p:cNvPicPr>
            <a:picLocks noGrp="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26577" y="2447769"/>
            <a:ext cx="5443594" cy="3520170"/>
          </a:xfrm>
          <a:prstGeom prst="rect">
            <a:avLst/>
          </a:prstGeom>
        </p:spPr>
      </p:pic>
      <p:pic>
        <p:nvPicPr>
          <p:cNvPr id="11" name="Espace réservé du contenu 10"/>
          <p:cNvPicPr>
            <a:picLocks noGrp="1"/>
          </p:cNvPicPr>
          <p:nvPr>
            <p:ph sz="quarter" idx="4"/>
          </p:nvPr>
        </p:nvPicPr>
        <p:blipFill rotWithShape="1">
          <a:blip r:embed="rId3" cstate="print">
            <a:extLst>
              <a:ext uri="{28A0092B-C50C-407E-A947-70E740481C1C}">
                <a14:useLocalDpi xmlns:a14="http://schemas.microsoft.com/office/drawing/2010/main" val="0"/>
              </a:ext>
            </a:extLst>
          </a:blip>
          <a:srcRect l="3413"/>
          <a:stretch/>
        </p:blipFill>
        <p:spPr>
          <a:xfrm>
            <a:off x="6458674" y="2447769"/>
            <a:ext cx="4803493" cy="3662718"/>
          </a:xfrm>
          <a:prstGeom prst="rect">
            <a:avLst/>
          </a:prstGeom>
        </p:spPr>
      </p:pic>
    </p:spTree>
    <p:extLst>
      <p:ext uri="{BB962C8B-B14F-4D97-AF65-F5344CB8AC3E}">
        <p14:creationId xmlns:p14="http://schemas.microsoft.com/office/powerpoint/2010/main" val="202430683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que">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docProps/app.xml><?xml version="1.0" encoding="utf-8"?>
<Properties xmlns="http://schemas.openxmlformats.org/officeDocument/2006/extended-properties" xmlns:vt="http://schemas.openxmlformats.org/officeDocument/2006/docPropsVTypes">
  <Template>Organic</Template>
  <TotalTime>114</TotalTime>
  <Words>354</Words>
  <Application>Microsoft Office PowerPoint</Application>
  <PresentationFormat>Grand écran</PresentationFormat>
  <Paragraphs>68</Paragraphs>
  <Slides>68</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68</vt:i4>
      </vt:variant>
    </vt:vector>
  </HeadingPairs>
  <TitlesOfParts>
    <vt:vector size="73" baseType="lpstr">
      <vt:lpstr>Arial</vt:lpstr>
      <vt:lpstr>Calibri</vt:lpstr>
      <vt:lpstr>Garamond</vt:lpstr>
      <vt:lpstr>Times New Roman</vt:lpstr>
      <vt:lpstr>Organique</vt:lpstr>
      <vt:lpstr>Etude du monde animal</vt:lpstr>
      <vt:lpstr>Présentation PowerPoint</vt:lpstr>
      <vt:lpstr>Présentation PowerPoint</vt:lpstr>
      <vt:lpstr>Présentation PowerPoint</vt:lpstr>
      <vt:lpstr>Présentation PowerPoint</vt:lpstr>
      <vt:lpstr>Présentation PowerPoint</vt:lpstr>
      <vt:lpstr>Le squelette</vt:lpstr>
      <vt:lpstr>L’homme VS chimpanzé</vt:lpstr>
      <vt:lpstr>Le squelette humain VS le squelette animal :</vt:lpstr>
      <vt:lpstr>Présentation PowerPoint</vt:lpstr>
      <vt:lpstr>Présentation PowerPoint</vt:lpstr>
      <vt:lpstr>Présentation PowerPoint</vt:lpstr>
      <vt:lpstr>Lionne</vt:lpstr>
      <vt:lpstr>Le Loup/Le chien</vt:lpstr>
      <vt:lpstr>Présentation PowerPoint</vt:lpstr>
      <vt:lpstr>Présentation PowerPoint</vt:lpstr>
      <vt:lpstr>Présentation PowerPoint</vt:lpstr>
      <vt:lpstr>Présentation PowerPoint</vt:lpstr>
      <vt:lpstr>Le panda</vt:lpstr>
      <vt:lpstr>Le dromadaire</vt:lpstr>
      <vt:lpstr>Léléphant</vt:lpstr>
      <vt:lpstr>     Le cerf</vt:lpstr>
      <vt:lpstr>Le perroquet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Le rhinocéros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proportions</vt:lpstr>
      <vt:lpstr>Présentation PowerPoint</vt:lpstr>
      <vt:lpstr>Des animaux en mouvement :</vt:lpstr>
      <vt:lpstr>Présentation PowerPoint</vt:lpstr>
      <vt:lpstr>Présentation PowerPoint</vt:lpstr>
      <vt:lpstr>Présentation PowerPoint</vt:lpstr>
      <vt:lpstr>Présentation PowerPoint</vt:lpstr>
      <vt:lpstr>L’expression animale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Etude du monde animal</dc:title>
  <dc:creator>cécile fiter</dc:creator>
  <cp:lastModifiedBy>cécile fiter</cp:lastModifiedBy>
  <cp:revision>73</cp:revision>
  <dcterms:created xsi:type="dcterms:W3CDTF">2018-10-02T21:01:04Z</dcterms:created>
  <dcterms:modified xsi:type="dcterms:W3CDTF">2018-10-02T22:58:06Z</dcterms:modified>
</cp:coreProperties>
</file>