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57" r:id="rId12"/>
    <p:sldId id="272" r:id="rId13"/>
    <p:sldId id="273" r:id="rId14"/>
    <p:sldId id="274" r:id="rId15"/>
    <p:sldId id="275" r:id="rId16"/>
    <p:sldId id="276" r:id="rId17"/>
    <p:sldId id="277" r:id="rId18"/>
    <p:sldId id="258" r:id="rId19"/>
    <p:sldId id="259" r:id="rId20"/>
    <p:sldId id="260" r:id="rId21"/>
    <p:sldId id="261"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91" y="13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10/7/2018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composition</a:t>
            </a:r>
            <a:br>
              <a:rPr lang="fr-FR" dirty="0" smtClean="0"/>
            </a:br>
            <a:r>
              <a:rPr lang="fr-FR" dirty="0" smtClean="0"/>
              <a:t>d’un</a:t>
            </a:r>
            <a:br>
              <a:rPr lang="fr-FR" dirty="0" smtClean="0"/>
            </a:br>
            <a:r>
              <a:rPr lang="fr-FR" dirty="0" smtClean="0"/>
              <a:t>dessin</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9929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7"/>
            <a:ext cx="10364451" cy="1187423"/>
          </a:xfrm>
        </p:spPr>
        <p:txBody>
          <a:bodyPr>
            <a:normAutofit/>
          </a:bodyPr>
          <a:lstStyle/>
          <a:p>
            <a:r>
              <a:rPr lang="fr-FR" dirty="0" smtClean="0"/>
              <a:t>Profondeur et importance des éléments de paysage</a:t>
            </a:r>
            <a:endParaRPr lang="fr-FR" dirty="0"/>
          </a:p>
        </p:txBody>
      </p:sp>
      <p:sp>
        <p:nvSpPr>
          <p:cNvPr id="3" name="Espace réservé du contenu 2"/>
          <p:cNvSpPr>
            <a:spLocks noGrp="1"/>
          </p:cNvSpPr>
          <p:nvPr>
            <p:ph sz="quarter" idx="13"/>
          </p:nvPr>
        </p:nvSpPr>
        <p:spPr>
          <a:xfrm>
            <a:off x="913774" y="2045970"/>
            <a:ext cx="10363826" cy="3745229"/>
          </a:xfrm>
        </p:spPr>
        <p:txBody>
          <a:bodyPr/>
          <a:lstStyle/>
          <a:p>
            <a:pPr marL="0" indent="0">
              <a:buNone/>
            </a:pPr>
            <a:r>
              <a:rPr lang="fr-FR" dirty="0" smtClean="0"/>
              <a:t>Lorsque vous souhaitez rendre une impression de profondeur dans vos dessins, pensez à ce qui retient l’œil du spectateur. De grand éléments et ceux qui en chevauchent d’autres réclament de l’attention et se placent au premier plan. </a:t>
            </a:r>
          </a:p>
          <a:p>
            <a:pPr marL="0" indent="0">
              <a:buNone/>
            </a:pPr>
            <a:r>
              <a:rPr lang="fr-FR" dirty="0" smtClean="0"/>
              <a:t>Par ailleurs, des couleurs sombres et des détails travaillés vont attirer le regard, y compris vers un petit objet. Retenez ces quelques principes lorsque vous organisez vos compositions de paysages. </a:t>
            </a:r>
          </a:p>
          <a:p>
            <a:pPr marL="0" indent="0">
              <a:buNone/>
            </a:pPr>
            <a:r>
              <a:rPr lang="fr-FR" dirty="0" smtClean="0"/>
              <a:t>Amusez–vous à les retrouver dans les décors des pages précédentes et ci-dessous. </a:t>
            </a:r>
            <a:endParaRPr lang="fr-FR" dirty="0"/>
          </a:p>
        </p:txBody>
      </p:sp>
    </p:spTree>
    <p:extLst>
      <p:ext uri="{BB962C8B-B14F-4D97-AF65-F5344CB8AC3E}">
        <p14:creationId xmlns:p14="http://schemas.microsoft.com/office/powerpoint/2010/main" val="283627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b="38456"/>
          <a:stretch/>
        </p:blipFill>
        <p:spPr>
          <a:xfrm>
            <a:off x="2309938" y="330924"/>
            <a:ext cx="7844247" cy="6208394"/>
          </a:xfrm>
          <a:prstGeom prst="rect">
            <a:avLst/>
          </a:prstGeom>
        </p:spPr>
      </p:pic>
    </p:spTree>
    <p:extLst>
      <p:ext uri="{BB962C8B-B14F-4D97-AF65-F5344CB8AC3E}">
        <p14:creationId xmlns:p14="http://schemas.microsoft.com/office/powerpoint/2010/main" val="302230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t="19130" b="45444"/>
          <a:stretch/>
        </p:blipFill>
        <p:spPr>
          <a:xfrm>
            <a:off x="948690" y="685799"/>
            <a:ext cx="10561319" cy="5412853"/>
          </a:xfrm>
          <a:prstGeom prst="rect">
            <a:avLst/>
          </a:prstGeom>
        </p:spPr>
      </p:pic>
    </p:spTree>
    <p:extLst>
      <p:ext uri="{BB962C8B-B14F-4D97-AF65-F5344CB8AC3E}">
        <p14:creationId xmlns:p14="http://schemas.microsoft.com/office/powerpoint/2010/main" val="281387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t="54200" b="1099"/>
          <a:stretch/>
        </p:blipFill>
        <p:spPr>
          <a:xfrm>
            <a:off x="1115694" y="240029"/>
            <a:ext cx="9971405" cy="6448163"/>
          </a:xfrm>
          <a:prstGeom prst="rect">
            <a:avLst/>
          </a:prstGeom>
        </p:spPr>
      </p:pic>
    </p:spTree>
    <p:extLst>
      <p:ext uri="{BB962C8B-B14F-4D97-AF65-F5344CB8AC3E}">
        <p14:creationId xmlns:p14="http://schemas.microsoft.com/office/powerpoint/2010/main" val="82282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b="71310"/>
          <a:stretch/>
        </p:blipFill>
        <p:spPr>
          <a:xfrm>
            <a:off x="1127125" y="1362075"/>
            <a:ext cx="10074786" cy="3895725"/>
          </a:xfrm>
          <a:prstGeom prst="rect">
            <a:avLst/>
          </a:prstGeom>
        </p:spPr>
      </p:pic>
    </p:spTree>
    <p:extLst>
      <p:ext uri="{BB962C8B-B14F-4D97-AF65-F5344CB8AC3E}">
        <p14:creationId xmlns:p14="http://schemas.microsoft.com/office/powerpoint/2010/main" val="48676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l="1959" t="29710" b="35708"/>
          <a:stretch/>
        </p:blipFill>
        <p:spPr>
          <a:xfrm>
            <a:off x="1040129" y="982979"/>
            <a:ext cx="10081261" cy="4792553"/>
          </a:xfrm>
          <a:prstGeom prst="rect">
            <a:avLst/>
          </a:prstGeom>
        </p:spPr>
      </p:pic>
    </p:spTree>
    <p:extLst>
      <p:ext uri="{BB962C8B-B14F-4D97-AF65-F5344CB8AC3E}">
        <p14:creationId xmlns:p14="http://schemas.microsoft.com/office/powerpoint/2010/main" val="149786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t="65440"/>
          <a:stretch/>
        </p:blipFill>
        <p:spPr>
          <a:xfrm>
            <a:off x="909955" y="1040129"/>
            <a:ext cx="10085426" cy="4697731"/>
          </a:xfrm>
          <a:prstGeom prst="rect">
            <a:avLst/>
          </a:prstGeom>
        </p:spPr>
      </p:pic>
    </p:spTree>
    <p:extLst>
      <p:ext uri="{BB962C8B-B14F-4D97-AF65-F5344CB8AC3E}">
        <p14:creationId xmlns:p14="http://schemas.microsoft.com/office/powerpoint/2010/main" val="255445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l="4134" t="7212"/>
          <a:stretch/>
        </p:blipFill>
        <p:spPr>
          <a:xfrm>
            <a:off x="5772150" y="148590"/>
            <a:ext cx="4743450" cy="6579328"/>
          </a:xfrm>
          <a:prstGeom prst="rect">
            <a:avLst/>
          </a:prstGeom>
        </p:spPr>
      </p:pic>
      <p:sp>
        <p:nvSpPr>
          <p:cNvPr id="3" name="ZoneTexte 2"/>
          <p:cNvSpPr txBox="1"/>
          <p:nvPr/>
        </p:nvSpPr>
        <p:spPr>
          <a:xfrm>
            <a:off x="1280160" y="651510"/>
            <a:ext cx="3871124" cy="1754326"/>
          </a:xfrm>
          <a:prstGeom prst="rect">
            <a:avLst/>
          </a:prstGeom>
          <a:noFill/>
        </p:spPr>
        <p:txBody>
          <a:bodyPr wrap="none" rtlCol="0">
            <a:spAutoFit/>
          </a:bodyPr>
          <a:lstStyle/>
          <a:p>
            <a:r>
              <a:rPr lang="fr-FR" sz="5400" dirty="0" smtClean="0"/>
              <a:t>Les paysages</a:t>
            </a:r>
          </a:p>
          <a:p>
            <a:r>
              <a:rPr lang="fr-FR" sz="5400" dirty="0" smtClean="0"/>
              <a:t>Verticaux :</a:t>
            </a:r>
            <a:endParaRPr lang="fr-FR" sz="5400" dirty="0"/>
          </a:p>
        </p:txBody>
      </p:sp>
    </p:spTree>
    <p:extLst>
      <p:ext uri="{BB962C8B-B14F-4D97-AF65-F5344CB8AC3E}">
        <p14:creationId xmlns:p14="http://schemas.microsoft.com/office/powerpoint/2010/main" val="19946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t="60517"/>
          <a:stretch/>
        </p:blipFill>
        <p:spPr>
          <a:xfrm>
            <a:off x="1105993" y="809895"/>
            <a:ext cx="10058399" cy="5579113"/>
          </a:xfrm>
          <a:prstGeom prst="rect">
            <a:avLst/>
          </a:prstGeom>
        </p:spPr>
      </p:pic>
    </p:spTree>
    <p:extLst>
      <p:ext uri="{BB962C8B-B14F-4D97-AF65-F5344CB8AC3E}">
        <p14:creationId xmlns:p14="http://schemas.microsoft.com/office/powerpoint/2010/main" val="403547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3215640" y="237490"/>
            <a:ext cx="5760720" cy="6383020"/>
          </a:xfrm>
          <a:prstGeom prst="rect">
            <a:avLst/>
          </a:prstGeom>
        </p:spPr>
      </p:pic>
    </p:spTree>
    <p:extLst>
      <p:ext uri="{BB962C8B-B14F-4D97-AF65-F5344CB8AC3E}">
        <p14:creationId xmlns:p14="http://schemas.microsoft.com/office/powerpoint/2010/main" val="89698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Étapes de construction d’un paysage</a:t>
            </a:r>
            <a:endParaRPr lang="fr-FR" dirty="0"/>
          </a:p>
        </p:txBody>
      </p:sp>
      <p:sp>
        <p:nvSpPr>
          <p:cNvPr id="3" name="Espace réservé du contenu 2"/>
          <p:cNvSpPr>
            <a:spLocks noGrp="1"/>
          </p:cNvSpPr>
          <p:nvPr>
            <p:ph sz="quarter" idx="13"/>
          </p:nvPr>
        </p:nvSpPr>
        <p:spPr/>
        <p:txBody>
          <a:bodyPr>
            <a:normAutofit fontScale="92500" lnSpcReduction="20000"/>
          </a:bodyPr>
          <a:lstStyle/>
          <a:p>
            <a:pPr marL="0" indent="0">
              <a:buNone/>
            </a:pPr>
            <a:r>
              <a:rPr lang="fr-FR" b="1" u="sng" dirty="0"/>
              <a:t>Divers types de paysages</a:t>
            </a:r>
            <a:endParaRPr lang="fr-FR" dirty="0"/>
          </a:p>
          <a:p>
            <a:pPr marL="0" indent="0">
              <a:buNone/>
            </a:pPr>
            <a:r>
              <a:rPr lang="fr-FR" dirty="0"/>
              <a:t>Il existe 4 types de paysages :</a:t>
            </a:r>
          </a:p>
          <a:p>
            <a:pPr lvl="0"/>
            <a:r>
              <a:rPr lang="fr-FR" dirty="0"/>
              <a:t>Le paysage rural : paysage de campagne avec des champs, des forêts, des fermes et de petits villages.</a:t>
            </a:r>
          </a:p>
          <a:p>
            <a:pPr lvl="0"/>
            <a:r>
              <a:rPr lang="fr-FR" dirty="0"/>
              <a:t>Le paysage urbain : paysage de ville avec beaucoup d’habitations, de commerces, d’axes de circulation, de population.</a:t>
            </a:r>
          </a:p>
          <a:p>
            <a:pPr lvl="0"/>
            <a:r>
              <a:rPr lang="fr-FR" dirty="0"/>
              <a:t>Le paysage littoral : paysage de bord de mer.</a:t>
            </a:r>
          </a:p>
          <a:p>
            <a:pPr lvl="0"/>
            <a:r>
              <a:rPr lang="fr-FR" dirty="0"/>
              <a:t>Le paysage montagnard : paysage de montagne avec de fortes pentes, parfois des neiges éternelles, une altitude élevée.</a:t>
            </a:r>
          </a:p>
          <a:p>
            <a:endParaRPr lang="fr-FR" dirty="0"/>
          </a:p>
        </p:txBody>
      </p:sp>
    </p:spTree>
    <p:extLst>
      <p:ext uri="{BB962C8B-B14F-4D97-AF65-F5344CB8AC3E}">
        <p14:creationId xmlns:p14="http://schemas.microsoft.com/office/powerpoint/2010/main" val="2698578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b="39420"/>
          <a:stretch/>
        </p:blipFill>
        <p:spPr>
          <a:xfrm>
            <a:off x="2170611" y="310601"/>
            <a:ext cx="8175172" cy="6245181"/>
          </a:xfrm>
          <a:prstGeom prst="rect">
            <a:avLst/>
          </a:prstGeom>
        </p:spPr>
      </p:pic>
    </p:spTree>
    <p:extLst>
      <p:ext uri="{BB962C8B-B14F-4D97-AF65-F5344CB8AC3E}">
        <p14:creationId xmlns:p14="http://schemas.microsoft.com/office/powerpoint/2010/main" val="344675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t="65015"/>
          <a:stretch/>
        </p:blipFill>
        <p:spPr>
          <a:xfrm>
            <a:off x="594360" y="879565"/>
            <a:ext cx="11074006" cy="4885510"/>
          </a:xfrm>
          <a:prstGeom prst="rect">
            <a:avLst/>
          </a:prstGeom>
        </p:spPr>
      </p:pic>
    </p:spTree>
    <p:extLst>
      <p:ext uri="{BB962C8B-B14F-4D97-AF65-F5344CB8AC3E}">
        <p14:creationId xmlns:p14="http://schemas.microsoft.com/office/powerpoint/2010/main" val="2131032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1151709" y="200297"/>
            <a:ext cx="4908547" cy="6401888"/>
          </a:xfrm>
          <a:prstGeom prst="rect">
            <a:avLst/>
          </a:prstGeom>
        </p:spPr>
      </p:pic>
      <p:pic>
        <p:nvPicPr>
          <p:cNvPr id="3" name="Image 2"/>
          <p:cNvPicPr/>
          <p:nvPr/>
        </p:nvPicPr>
        <p:blipFill>
          <a:blip r:embed="rId3" cstate="print">
            <a:extLst>
              <a:ext uri="{28A0092B-C50C-407E-A947-70E740481C1C}">
                <a14:useLocalDpi xmlns:a14="http://schemas.microsoft.com/office/drawing/2010/main" val="0"/>
              </a:ext>
            </a:extLst>
          </a:blip>
          <a:stretch>
            <a:fillRect/>
          </a:stretch>
        </p:blipFill>
        <p:spPr>
          <a:xfrm>
            <a:off x="6542230" y="191588"/>
            <a:ext cx="4805039" cy="6424318"/>
          </a:xfrm>
          <a:prstGeom prst="rect">
            <a:avLst/>
          </a:prstGeom>
        </p:spPr>
      </p:pic>
    </p:spTree>
    <p:extLst>
      <p:ext uri="{BB962C8B-B14F-4D97-AF65-F5344CB8AC3E}">
        <p14:creationId xmlns:p14="http://schemas.microsoft.com/office/powerpoint/2010/main" val="36147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565484"/>
            <a:ext cx="10363826" cy="5225716"/>
          </a:xfrm>
        </p:spPr>
        <p:txBody>
          <a:bodyPr/>
          <a:lstStyle/>
          <a:p>
            <a:pPr marL="0" indent="0">
              <a:buNone/>
            </a:pPr>
            <a:r>
              <a:rPr lang="fr-FR" b="1" u="sng" dirty="0"/>
              <a:t>Découpe par plans pour lire un paysage</a:t>
            </a:r>
            <a:endParaRPr lang="fr-FR" dirty="0"/>
          </a:p>
          <a:p>
            <a:pPr marL="0" indent="0">
              <a:buNone/>
            </a:pPr>
            <a:r>
              <a:rPr lang="fr-FR" dirty="0"/>
              <a:t>Pour décrire un paysage, on peut le découper en plans :</a:t>
            </a:r>
          </a:p>
          <a:p>
            <a:pPr lvl="0"/>
            <a:r>
              <a:rPr lang="fr-FR" dirty="0"/>
              <a:t>Le 1</a:t>
            </a:r>
            <a:r>
              <a:rPr lang="fr-FR" baseline="30000" dirty="0"/>
              <a:t>er</a:t>
            </a:r>
            <a:r>
              <a:rPr lang="fr-FR" dirty="0"/>
              <a:t> plan se situe en bas de la photographie. On y voit ce qui est proche de nous.</a:t>
            </a:r>
          </a:p>
          <a:p>
            <a:pPr lvl="0"/>
            <a:r>
              <a:rPr lang="fr-FR" dirty="0"/>
              <a:t>Le 2</a:t>
            </a:r>
            <a:r>
              <a:rPr lang="fr-FR" baseline="30000" dirty="0"/>
              <a:t>ème</a:t>
            </a:r>
            <a:r>
              <a:rPr lang="fr-FR" dirty="0"/>
              <a:t> plan se situe au milieu de la photographie. C’est ce qui est un peu plus éloigné de nous.</a:t>
            </a:r>
          </a:p>
          <a:p>
            <a:r>
              <a:rPr lang="fr-FR" dirty="0"/>
              <a:t>Le 3</a:t>
            </a:r>
            <a:r>
              <a:rPr lang="fr-FR" baseline="30000" dirty="0"/>
              <a:t>ème</a:t>
            </a:r>
            <a:r>
              <a:rPr lang="fr-FR" dirty="0"/>
              <a:t> plan se trouve en haut de la photographie et représente ce qui est très loin.</a:t>
            </a:r>
            <a:endParaRPr lang="fr-FR" dirty="0"/>
          </a:p>
        </p:txBody>
      </p:sp>
      <p:pic>
        <p:nvPicPr>
          <p:cNvPr id="7" name="Image 6" descr="Créer le volume - croquis randonnée"/>
          <p:cNvPicPr/>
          <p:nvPr/>
        </p:nvPicPr>
        <p:blipFill rotWithShape="1">
          <a:blip r:embed="rId2">
            <a:extLst>
              <a:ext uri="{28A0092B-C50C-407E-A947-70E740481C1C}">
                <a14:useLocalDpi xmlns:a14="http://schemas.microsoft.com/office/drawing/2010/main" val="0"/>
              </a:ext>
            </a:extLst>
          </a:blip>
          <a:srcRect l="5457" t="3209" r="60786" b="74391"/>
          <a:stretch/>
        </p:blipFill>
        <p:spPr bwMode="auto">
          <a:xfrm>
            <a:off x="2417689" y="3378300"/>
            <a:ext cx="4227784" cy="335094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9816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5" y="618518"/>
            <a:ext cx="10364451" cy="825272"/>
          </a:xfrm>
        </p:spPr>
        <p:txBody>
          <a:bodyPr>
            <a:normAutofit/>
          </a:bodyPr>
          <a:lstStyle/>
          <a:p>
            <a:r>
              <a:rPr lang="fr-FR" b="1" dirty="0"/>
              <a:t>La technique des 4C </a:t>
            </a:r>
            <a:r>
              <a:rPr lang="fr-FR" b="1" dirty="0" smtClean="0"/>
              <a:t>:</a:t>
            </a:r>
            <a:endParaRPr lang="fr-FR" dirty="0"/>
          </a:p>
        </p:txBody>
      </p:sp>
      <p:sp>
        <p:nvSpPr>
          <p:cNvPr id="3" name="Espace réservé du contenu 2"/>
          <p:cNvSpPr>
            <a:spLocks noGrp="1"/>
          </p:cNvSpPr>
          <p:nvPr>
            <p:ph sz="quarter" idx="13"/>
          </p:nvPr>
        </p:nvSpPr>
        <p:spPr>
          <a:xfrm>
            <a:off x="913774" y="1353553"/>
            <a:ext cx="10363826" cy="5173579"/>
          </a:xfrm>
        </p:spPr>
        <p:txBody>
          <a:bodyPr>
            <a:noAutofit/>
          </a:bodyPr>
          <a:lstStyle/>
          <a:p>
            <a:pPr marL="0" indent="0">
              <a:lnSpc>
                <a:spcPct val="100000"/>
              </a:lnSpc>
              <a:buNone/>
            </a:pPr>
            <a:r>
              <a:rPr lang="fr-FR" b="1" dirty="0"/>
              <a:t>	</a:t>
            </a:r>
            <a:r>
              <a:rPr lang="fr-FR" b="1" dirty="0" smtClean="0"/>
              <a:t>			1</a:t>
            </a:r>
            <a:r>
              <a:rPr lang="fr-FR" b="1" dirty="0"/>
              <a:t>. Composer		</a:t>
            </a:r>
            <a:br>
              <a:rPr lang="fr-FR" b="1" dirty="0"/>
            </a:br>
            <a:r>
              <a:rPr lang="fr-FR" b="1" dirty="0" smtClean="0"/>
              <a:t>				2</a:t>
            </a:r>
            <a:r>
              <a:rPr lang="fr-FR" b="1" dirty="0"/>
              <a:t>. Cerner les contours</a:t>
            </a:r>
            <a:br>
              <a:rPr lang="fr-FR" b="1" dirty="0"/>
            </a:br>
            <a:r>
              <a:rPr lang="fr-FR" b="1" dirty="0" smtClean="0"/>
              <a:t>				3</a:t>
            </a:r>
            <a:r>
              <a:rPr lang="fr-FR" b="1" dirty="0"/>
              <a:t>. Créer le volume</a:t>
            </a:r>
            <a:br>
              <a:rPr lang="fr-FR" b="1" dirty="0"/>
            </a:br>
            <a:r>
              <a:rPr lang="fr-FR" b="1" dirty="0" smtClean="0"/>
              <a:t>			</a:t>
            </a:r>
            <a:r>
              <a:rPr lang="fr-FR" b="1" dirty="0"/>
              <a:t>	</a:t>
            </a:r>
            <a:r>
              <a:rPr lang="fr-FR" b="1" dirty="0" smtClean="0"/>
              <a:t>4</a:t>
            </a:r>
            <a:r>
              <a:rPr lang="fr-FR" b="1" dirty="0"/>
              <a:t>. </a:t>
            </a:r>
            <a:r>
              <a:rPr lang="fr-FR" b="1" dirty="0" smtClean="0"/>
              <a:t>Chipoter</a:t>
            </a:r>
          </a:p>
          <a:p>
            <a:pPr marL="0" indent="0">
              <a:lnSpc>
                <a:spcPct val="100000"/>
              </a:lnSpc>
              <a:buNone/>
            </a:pPr>
            <a:r>
              <a:rPr lang="fr-FR" dirty="0"/>
              <a:t/>
            </a:r>
            <a:br>
              <a:rPr lang="fr-FR" dirty="0"/>
            </a:br>
            <a:r>
              <a:rPr lang="fr-FR" dirty="0"/>
              <a:t>1 - Choisir la composition pour un croquis</a:t>
            </a:r>
          </a:p>
          <a:p>
            <a:pPr marL="0" indent="0">
              <a:lnSpc>
                <a:spcPct val="100000"/>
              </a:lnSpc>
              <a:buNone/>
            </a:pPr>
            <a:r>
              <a:rPr lang="fr-FR" dirty="0"/>
              <a:t>Voici la base pour obtenir une composition sympathique. Il vous faut </a:t>
            </a:r>
            <a:r>
              <a:rPr lang="fr-FR" dirty="0" smtClean="0"/>
              <a:t>simplement veiller </a:t>
            </a:r>
            <a:r>
              <a:rPr lang="fr-FR" dirty="0"/>
              <a:t>à avoir un premier plan, un second plan et un arrière-plan. Pourquoi </a:t>
            </a:r>
            <a:r>
              <a:rPr lang="fr-FR" dirty="0" smtClean="0"/>
              <a:t>cela?</a:t>
            </a:r>
            <a:endParaRPr lang="fr-FR" dirty="0"/>
          </a:p>
          <a:p>
            <a:pPr marL="0" indent="0">
              <a:lnSpc>
                <a:spcPct val="100000"/>
              </a:lnSpc>
              <a:buNone/>
            </a:pPr>
            <a:r>
              <a:rPr lang="fr-FR" dirty="0"/>
              <a:t>Pour facilement obtenir une perspective </a:t>
            </a:r>
            <a:r>
              <a:rPr lang="fr-FR" b="1" dirty="0"/>
              <a:t>atmosphérique</a:t>
            </a:r>
            <a:r>
              <a:rPr lang="fr-FR" dirty="0"/>
              <a:t>. C’est la perspective qui suggère l’éloignement des objets par le </a:t>
            </a:r>
            <a:r>
              <a:rPr lang="fr-FR" b="1" dirty="0"/>
              <a:t>contraste</a:t>
            </a:r>
            <a:r>
              <a:rPr lang="fr-FR" dirty="0"/>
              <a:t>. Il y a également la perspective de </a:t>
            </a:r>
            <a:r>
              <a:rPr lang="fr-FR" b="1" dirty="0"/>
              <a:t>taille</a:t>
            </a:r>
            <a:r>
              <a:rPr lang="fr-FR" dirty="0"/>
              <a:t> qui suggère la distance d’un sujet par la réduction de… sa taille</a:t>
            </a:r>
            <a:r>
              <a:rPr lang="fr-FR" dirty="0" smtClean="0"/>
              <a:t>.</a:t>
            </a:r>
            <a:endParaRPr lang="fr-FR" dirty="0"/>
          </a:p>
          <a:p>
            <a:pPr marL="0" indent="0">
              <a:lnSpc>
                <a:spcPct val="100000"/>
              </a:lnSpc>
              <a:buNone/>
            </a:pPr>
            <a:r>
              <a:rPr lang="fr-FR" dirty="0"/>
              <a:t>Utiliser au minimum trois plans permet d’effectuer la graduation nécessaire pour créer cette </a:t>
            </a:r>
            <a:r>
              <a:rPr lang="fr-FR" b="1" dirty="0"/>
              <a:t>profondeur</a:t>
            </a:r>
            <a:r>
              <a:rPr lang="fr-FR" dirty="0"/>
              <a:t> dans le paysage. Ensuite c’est avec le remplissage que l’on va affirmer l’effet.</a:t>
            </a:r>
          </a:p>
          <a:p>
            <a:pPr marL="0" indent="0">
              <a:buNone/>
            </a:pPr>
            <a:endParaRPr lang="fr-FR" dirty="0"/>
          </a:p>
        </p:txBody>
      </p:sp>
    </p:spTree>
    <p:extLst>
      <p:ext uri="{BB962C8B-B14F-4D97-AF65-F5344CB8AC3E}">
        <p14:creationId xmlns:p14="http://schemas.microsoft.com/office/powerpoint/2010/main" val="416810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776038"/>
            <a:ext cx="10363826" cy="5015162"/>
          </a:xfrm>
        </p:spPr>
        <p:txBody>
          <a:bodyPr/>
          <a:lstStyle/>
          <a:p>
            <a:pPr marL="0" indent="0">
              <a:buNone/>
            </a:pPr>
            <a:r>
              <a:rPr lang="fr-FR" dirty="0"/>
              <a:t>2- Cerner les contours</a:t>
            </a:r>
          </a:p>
          <a:p>
            <a:pPr marL="0" indent="0">
              <a:buNone/>
            </a:pPr>
            <a:r>
              <a:rPr lang="fr-FR" dirty="0"/>
              <a:t>vous allez simplement tracer une </a:t>
            </a:r>
            <a:r>
              <a:rPr lang="fr-FR" b="1" dirty="0"/>
              <a:t>ligne droite qui synthétise la direction du contour</a:t>
            </a:r>
            <a:r>
              <a:rPr lang="fr-FR" dirty="0"/>
              <a:t> en ne prêtant pas attention à toutes ses variations. Votre objet doit ressembler le plus possible à une </a:t>
            </a:r>
            <a:r>
              <a:rPr lang="fr-FR" b="1" dirty="0"/>
              <a:t>forme géométrique</a:t>
            </a:r>
            <a:r>
              <a:rPr lang="fr-FR" dirty="0"/>
              <a:t>.</a:t>
            </a:r>
          </a:p>
          <a:p>
            <a:pPr marL="0" indent="0">
              <a:buNone/>
            </a:pPr>
            <a:endParaRPr lang="fr-FR" dirty="0"/>
          </a:p>
        </p:txBody>
      </p:sp>
      <p:pic>
        <p:nvPicPr>
          <p:cNvPr id="4" name="Image 3" descr="Cerner les contours - croquis randonnée"/>
          <p:cNvPicPr/>
          <p:nvPr/>
        </p:nvPicPr>
        <p:blipFill rotWithShape="1">
          <a:blip r:embed="rId2">
            <a:extLst>
              <a:ext uri="{28A0092B-C50C-407E-A947-70E740481C1C}">
                <a14:useLocalDpi xmlns:a14="http://schemas.microsoft.com/office/drawing/2010/main" val="0"/>
              </a:ext>
            </a:extLst>
          </a:blip>
          <a:srcRect l="9661" t="49640" b="3284"/>
          <a:stretch/>
        </p:blipFill>
        <p:spPr bwMode="auto">
          <a:xfrm>
            <a:off x="2853694" y="2450932"/>
            <a:ext cx="6483985" cy="413385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2410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824164"/>
            <a:ext cx="10363826" cy="4967036"/>
          </a:xfrm>
        </p:spPr>
        <p:txBody>
          <a:bodyPr/>
          <a:lstStyle/>
          <a:p>
            <a:pPr marL="0" indent="0">
              <a:buNone/>
            </a:pPr>
            <a:r>
              <a:rPr lang="fr-FR" dirty="0"/>
              <a:t>La seconde étape de cette technique est de retravailler les angles en ajoutant </a:t>
            </a:r>
            <a:r>
              <a:rPr lang="fr-FR" b="1" dirty="0"/>
              <a:t>les petites variations</a:t>
            </a:r>
            <a:r>
              <a:rPr lang="fr-FR" dirty="0"/>
              <a:t> dont on ne s’est pas occupé tout à l’heure.</a:t>
            </a:r>
          </a:p>
          <a:p>
            <a:pPr marL="0" indent="0">
              <a:buNone/>
            </a:pPr>
            <a:endParaRPr lang="fr-FR" dirty="0"/>
          </a:p>
        </p:txBody>
      </p:sp>
      <p:pic>
        <p:nvPicPr>
          <p:cNvPr id="4" name="Image 3" descr="Cerner les contours - dessin randonnée"/>
          <p:cNvPicPr/>
          <p:nvPr/>
        </p:nvPicPr>
        <p:blipFill rotWithShape="1">
          <a:blip r:embed="rId2">
            <a:extLst>
              <a:ext uri="{28A0092B-C50C-407E-A947-70E740481C1C}">
                <a14:useLocalDpi xmlns:a14="http://schemas.microsoft.com/office/drawing/2010/main" val="0"/>
              </a:ext>
            </a:extLst>
          </a:blip>
          <a:srcRect t="2246"/>
          <a:stretch/>
        </p:blipFill>
        <p:spPr bwMode="auto">
          <a:xfrm>
            <a:off x="4006516" y="1720298"/>
            <a:ext cx="4108783" cy="502508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3878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913774" y="908383"/>
            <a:ext cx="10363826" cy="4882815"/>
          </a:xfrm>
        </p:spPr>
        <p:txBody>
          <a:bodyPr/>
          <a:lstStyle/>
          <a:p>
            <a:pPr marL="0" indent="0">
              <a:buNone/>
            </a:pPr>
            <a:r>
              <a:rPr lang="fr-FR" dirty="0"/>
              <a:t>3 - Créer le volume</a:t>
            </a:r>
          </a:p>
          <a:p>
            <a:pPr marL="0" indent="0">
              <a:buNone/>
            </a:pPr>
            <a:r>
              <a:rPr lang="fr-FR" dirty="0"/>
              <a:t>Vous pouvez laisser votre dessin en </a:t>
            </a:r>
            <a:r>
              <a:rPr lang="fr-FR" b="1" dirty="0"/>
              <a:t>contour pur</a:t>
            </a:r>
            <a:r>
              <a:rPr lang="fr-FR" dirty="0"/>
              <a:t>, cela donne un effet agréable et très aéré mais vous pouvez également choisir de lui donner une </a:t>
            </a:r>
            <a:r>
              <a:rPr lang="fr-FR" b="1" dirty="0"/>
              <a:t>ambiance</a:t>
            </a:r>
            <a:r>
              <a:rPr lang="fr-FR" dirty="0"/>
              <a:t>. Pour faire cela simplement et rapidement, il vous faut apprendre la technique des </a:t>
            </a:r>
            <a:r>
              <a:rPr lang="fr-FR" b="1" dirty="0"/>
              <a:t>hachures</a:t>
            </a:r>
            <a:r>
              <a:rPr lang="fr-FR" dirty="0"/>
              <a:t>.</a:t>
            </a:r>
          </a:p>
          <a:p>
            <a:pPr marL="0" indent="0">
              <a:buNone/>
            </a:pPr>
            <a:r>
              <a:rPr lang="fr-FR" dirty="0"/>
              <a:t>De cette manière, vous pouvez placer les hachures grossièrement dans un premier temps puis les retravailler en les resserrant un peu plus pour obtenir des </a:t>
            </a:r>
            <a:r>
              <a:rPr lang="fr-FR" b="1" dirty="0"/>
              <a:t>ombres plus fortes</a:t>
            </a:r>
            <a:r>
              <a:rPr lang="fr-FR" dirty="0"/>
              <a:t>.</a:t>
            </a:r>
          </a:p>
          <a:p>
            <a:pPr marL="0" indent="0">
              <a:buNone/>
            </a:pPr>
            <a:r>
              <a:rPr lang="fr-FR" dirty="0"/>
              <a:t>Sachez que plus vous les espacez plus vous obtenez des zones claires, plus vous les resserrez, plus vous créerez des ombres fortes. Utilisez dans un premier temps des hachures espacées et plus vous allez vers les détails, plus vous allez resserrer vos lignes.</a:t>
            </a:r>
          </a:p>
          <a:p>
            <a:pPr marL="0" indent="0">
              <a:buNone/>
            </a:pPr>
            <a:endParaRPr lang="fr-FR" dirty="0"/>
          </a:p>
        </p:txBody>
      </p:sp>
    </p:spTree>
    <p:extLst>
      <p:ext uri="{BB962C8B-B14F-4D97-AF65-F5344CB8AC3E}">
        <p14:creationId xmlns:p14="http://schemas.microsoft.com/office/powerpoint/2010/main" val="64640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réer le volume - croquis randonnée"/>
          <p:cNvPicPr/>
          <p:nvPr/>
        </p:nvPicPr>
        <p:blipFill>
          <a:blip r:embed="rId2">
            <a:extLst>
              <a:ext uri="{28A0092B-C50C-407E-A947-70E740481C1C}">
                <a14:useLocalDpi xmlns:a14="http://schemas.microsoft.com/office/drawing/2010/main" val="0"/>
              </a:ext>
            </a:extLst>
          </a:blip>
          <a:srcRect/>
          <a:stretch>
            <a:fillRect/>
          </a:stretch>
        </p:blipFill>
        <p:spPr bwMode="auto">
          <a:xfrm>
            <a:off x="3395321" y="237032"/>
            <a:ext cx="5429842" cy="6486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10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3156843" y="174458"/>
            <a:ext cx="5253231" cy="6589570"/>
          </a:xfrm>
          <a:prstGeom prst="rect">
            <a:avLst/>
          </a:prstGeom>
        </p:spPr>
      </p:pic>
    </p:spTree>
    <p:extLst>
      <p:ext uri="{BB962C8B-B14F-4D97-AF65-F5344CB8AC3E}">
        <p14:creationId xmlns:p14="http://schemas.microsoft.com/office/powerpoint/2010/main" val="2684329682"/>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TM04033925[[fn=Ronds dans l’eau]]</Template>
  <TotalTime>34</TotalTime>
  <Words>171</Words>
  <Application>Microsoft Office PowerPoint</Application>
  <PresentationFormat>Grand écran</PresentationFormat>
  <Paragraphs>32</Paragraphs>
  <Slides>22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22</vt:i4>
      </vt:variant>
    </vt:vector>
  </HeadingPairs>
  <TitlesOfParts>
    <vt:vector size="25" baseType="lpstr">
      <vt:lpstr>Arial</vt:lpstr>
      <vt:lpstr>Tw Cen MT</vt:lpstr>
      <vt:lpstr>Ronds dans l’eau</vt:lpstr>
      <vt:lpstr>La composition d’un dessin</vt:lpstr>
      <vt:lpstr>Étapes de construction d’un paysage</vt:lpstr>
      <vt:lpstr>Présentation PowerPoint</vt:lpstr>
      <vt:lpstr>La technique des 4C :</vt:lpstr>
      <vt:lpstr>Présentation PowerPoint</vt:lpstr>
      <vt:lpstr>Présentation PowerPoint</vt:lpstr>
      <vt:lpstr>Présentation PowerPoint</vt:lpstr>
      <vt:lpstr>Présentation PowerPoint</vt:lpstr>
      <vt:lpstr>Présentation PowerPoint</vt:lpstr>
      <vt:lpstr>Profondeur et importance des éléments de paysage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composition d’un dessin</dc:title>
  <dc:creator>cécile fiter</dc:creator>
  <cp:lastModifiedBy>Utilisateur Windows</cp:lastModifiedBy>
  <cp:revision>22</cp:revision>
  <dcterms:created xsi:type="dcterms:W3CDTF">2018-10-02T22:58:36Z</dcterms:created>
  <dcterms:modified xsi:type="dcterms:W3CDTF">2018-10-07T20:36:33Z</dcterms:modified>
</cp:coreProperties>
</file>