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8" r:id="rId5"/>
    <p:sldId id="259" r:id="rId6"/>
    <p:sldId id="263" r:id="rId7"/>
    <p:sldId id="265"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319" r:id="rId23"/>
    <p:sldId id="286" r:id="rId24"/>
    <p:sldId id="289" r:id="rId25"/>
    <p:sldId id="291" r:id="rId26"/>
    <p:sldId id="292" r:id="rId27"/>
    <p:sldId id="293" r:id="rId28"/>
    <p:sldId id="294" r:id="rId29"/>
    <p:sldId id="295" r:id="rId30"/>
    <p:sldId id="296" r:id="rId31"/>
    <p:sldId id="297" r:id="rId32"/>
    <p:sldId id="298" r:id="rId33"/>
    <p:sldId id="299" r:id="rId34"/>
    <p:sldId id="300" r:id="rId35"/>
    <p:sldId id="303" r:id="rId36"/>
    <p:sldId id="304" r:id="rId37"/>
    <p:sldId id="318" r:id="rId38"/>
    <p:sldId id="305" r:id="rId39"/>
    <p:sldId id="306" r:id="rId40"/>
    <p:sldId id="307" r:id="rId41"/>
    <p:sldId id="308" r:id="rId42"/>
    <p:sldId id="309" r:id="rId43"/>
    <p:sldId id="310" r:id="rId44"/>
    <p:sldId id="311" r:id="rId45"/>
    <p:sldId id="312" r:id="rId46"/>
    <p:sldId id="313" r:id="rId47"/>
    <p:sldId id="314" r:id="rId48"/>
    <p:sldId id="315" r:id="rId49"/>
    <p:sldId id="316" r:id="rId50"/>
    <p:sldId id="317"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fr-FR"/>
              <a:t>Modifiez le style du titre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8/19/2021</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8/19/2021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fr-FR"/>
              <a:t>Modifiez le style du titre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8/19/2021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fr-FR"/>
              <a:t>Modifiez le style du titre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8/19/2021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‹N°›</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fr-FR"/>
              <a:t>Modifiez le style du titre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8/19/2021</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fr-FR"/>
              <a:t>Modifiez le style du titre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dirty="0"/>
              <a:t>8/19/2021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fr-FR"/>
              <a:t>Modifiez le style du titre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dirty="0"/>
              <a:t>8/19/2021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8/19/2021</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fr-FR"/>
              <a:t>Modifiez le style du titre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8/19/2021</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8/19/2021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fr-FR"/>
              <a:t>Modifiez le style du titre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85800" y="3132666"/>
            <a:ext cx="5311775" cy="308601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172200" y="3132666"/>
            <a:ext cx="5334000" cy="308601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8/19/2021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8/19/2021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8/19/2021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fr-FR"/>
              <a:t>Modifiez le style du titre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8/19/2021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8/19/2021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8/19/2021</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2516470"/>
            <a:ext cx="9448800" cy="1825096"/>
          </a:xfrm>
        </p:spPr>
        <p:txBody>
          <a:bodyPr>
            <a:noAutofit/>
          </a:bodyPr>
          <a:lstStyle/>
          <a:p>
            <a:pPr algn="ctr"/>
            <a:r>
              <a:rPr lang="fr-FR" sz="8800" dirty="0">
                <a:latin typeface="Bahnschrift Condensed" panose="020B0502040204020203" pitchFamily="34" charset="0"/>
              </a:rPr>
              <a:t>La sémiologie de l’image</a:t>
            </a:r>
          </a:p>
        </p:txBody>
      </p:sp>
    </p:spTree>
    <p:extLst>
      <p:ext uri="{BB962C8B-B14F-4D97-AF65-F5344CB8AC3E}">
        <p14:creationId xmlns:p14="http://schemas.microsoft.com/office/powerpoint/2010/main" val="3791826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5800" y="1405890"/>
            <a:ext cx="10820400" cy="5143500"/>
          </a:xfrm>
        </p:spPr>
        <p:txBody>
          <a:bodyPr>
            <a:normAutofit/>
          </a:bodyPr>
          <a:lstStyle/>
          <a:p>
            <a:r>
              <a:rPr lang="fr-FR" sz="2000" b="1" dirty="0"/>
              <a:t>Le format et la taille :</a:t>
            </a:r>
          </a:p>
          <a:p>
            <a:pPr marL="0" indent="0">
              <a:buNone/>
            </a:pPr>
            <a:r>
              <a:rPr lang="fr-FR" sz="2000" dirty="0"/>
              <a:t>Le cadre donne une forme à l’image et détermine son format ( horizontal, vertical, carré et parfois rond ou ovale). </a:t>
            </a:r>
          </a:p>
          <a:p>
            <a:pPr marL="0" indent="0">
              <a:buNone/>
            </a:pPr>
            <a:r>
              <a:rPr lang="fr-FR" sz="2000" dirty="0"/>
              <a:t>Il est questions ici de </a:t>
            </a:r>
            <a:r>
              <a:rPr lang="fr-FR" sz="2000" b="1" dirty="0">
                <a:solidFill>
                  <a:schemeClr val="accent2"/>
                </a:solidFill>
              </a:rPr>
              <a:t>proportions</a:t>
            </a:r>
            <a:r>
              <a:rPr lang="fr-FR" sz="2000" dirty="0"/>
              <a:t> suivant le support destiné à l’image.</a:t>
            </a:r>
          </a:p>
          <a:p>
            <a:pPr marL="0" indent="0">
              <a:buNone/>
            </a:pPr>
            <a:r>
              <a:rPr lang="fr-FR" sz="2000" dirty="0"/>
              <a:t>La taille réelle de l’image influence fortement sa perception par le spectateur (rapport spatial).</a:t>
            </a:r>
          </a:p>
          <a:p>
            <a:pPr marL="0" indent="0">
              <a:buNone/>
            </a:pPr>
            <a:endParaRPr lang="fr-FR" sz="2000" dirty="0"/>
          </a:p>
          <a:p>
            <a:r>
              <a:rPr lang="fr-FR" sz="2000" b="1" dirty="0"/>
              <a:t>Le cadrage</a:t>
            </a:r>
          </a:p>
          <a:p>
            <a:pPr marL="0" indent="0">
              <a:buNone/>
            </a:pPr>
            <a:r>
              <a:rPr lang="fr-FR" sz="2000" dirty="0"/>
              <a:t>Délimitation de l’image et de la disposition des ses éléments dans l’espace (champ visuel visible par le caméraman ou photographe).</a:t>
            </a:r>
          </a:p>
          <a:p>
            <a:pPr marL="0" indent="0">
              <a:buNone/>
            </a:pPr>
            <a:r>
              <a:rPr lang="fr-FR" sz="2000" dirty="0"/>
              <a:t>Il détermine les éléments primordiaux composants l’image comme par exemple : Le champ et le hors-champ, la perspective, l’échelle des plans, l’angle de prise de vue et la composition, les lignes de force, lignes de fuite, le points forts…</a:t>
            </a:r>
          </a:p>
        </p:txBody>
      </p:sp>
    </p:spTree>
    <p:extLst>
      <p:ext uri="{BB962C8B-B14F-4D97-AF65-F5344CB8AC3E}">
        <p14:creationId xmlns:p14="http://schemas.microsoft.com/office/powerpoint/2010/main" val="2763045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5800" y="1499616"/>
            <a:ext cx="10820400" cy="4992624"/>
          </a:xfrm>
        </p:spPr>
        <p:txBody>
          <a:bodyPr>
            <a:normAutofit fontScale="92500" lnSpcReduction="10000"/>
          </a:bodyPr>
          <a:lstStyle/>
          <a:p>
            <a:pPr marL="0" indent="0">
              <a:buNone/>
            </a:pPr>
            <a:r>
              <a:rPr lang="fr-FR" sz="2000" b="1" dirty="0"/>
              <a:t>Le surcadrage :</a:t>
            </a:r>
          </a:p>
          <a:p>
            <a:pPr marL="0" indent="0">
              <a:buNone/>
            </a:pPr>
            <a:r>
              <a:rPr lang="fr-FR" sz="2000" dirty="0"/>
              <a:t>Est la présence d’un cadre dans le cadre, fenêtre ou miroir par exemple. Une image à l’intérieur d’une image similaire crée une mise en abyme ( effet de poupée russe).</a:t>
            </a:r>
          </a:p>
          <a:p>
            <a:pPr marL="0" indent="0">
              <a:buNone/>
            </a:pPr>
            <a:endParaRPr lang="fr-FR" sz="2000" dirty="0"/>
          </a:p>
          <a:p>
            <a:pPr marL="0" indent="0">
              <a:buNone/>
            </a:pPr>
            <a:r>
              <a:rPr lang="fr-FR" sz="2000" b="1" dirty="0"/>
              <a:t>Le décadrage :</a:t>
            </a:r>
          </a:p>
          <a:p>
            <a:pPr marL="0" indent="0">
              <a:buNone/>
            </a:pPr>
            <a:r>
              <a:rPr lang="fr-FR" sz="2000" dirty="0"/>
              <a:t>Est un cadrage « déviant », qui ne correspond pas aux habitudes du spectateur ni aux traditions de la représentation. L’image perd donc son aspect « naturel » qui met en avant une sorte de revendication d’un acte artistique.</a:t>
            </a:r>
          </a:p>
          <a:p>
            <a:pPr marL="0" indent="0">
              <a:buNone/>
            </a:pPr>
            <a:endParaRPr lang="fr-FR" sz="2000" dirty="0"/>
          </a:p>
          <a:p>
            <a:r>
              <a:rPr lang="fr-FR" sz="2000" b="1" dirty="0"/>
              <a:t>Le champ et le hors-champ :</a:t>
            </a:r>
          </a:p>
          <a:p>
            <a:pPr marL="0" indent="0">
              <a:buNone/>
            </a:pPr>
            <a:r>
              <a:rPr lang="fr-FR" sz="2000" b="1" dirty="0"/>
              <a:t>Le champ : </a:t>
            </a:r>
            <a:r>
              <a:rPr lang="fr-FR" sz="2000" dirty="0"/>
              <a:t>Portion de l’espace délimité par la prise de vue</a:t>
            </a:r>
          </a:p>
          <a:p>
            <a:pPr marL="0" indent="0">
              <a:buNone/>
            </a:pPr>
            <a:r>
              <a:rPr lang="fr-FR" sz="2000" b="1" dirty="0"/>
              <a:t>Le hors champ : </a:t>
            </a:r>
            <a:r>
              <a:rPr lang="fr-FR" sz="2000" dirty="0"/>
              <a:t>ce sont des éléments qui ne sont pas représentaient dans l’image ou que l’on ne voit pas mais que l’on peut deviner car cela reste suggéré par certains éléments de l’image.</a:t>
            </a:r>
          </a:p>
          <a:p>
            <a:pPr marL="0" indent="0">
              <a:buNone/>
            </a:pPr>
            <a:r>
              <a:rPr lang="fr-FR" sz="2000" dirty="0"/>
              <a:t>Il peut être concret (constitué par des éléments), ou imaginaire ( difficile de savoir ce qu’il contient).</a:t>
            </a:r>
          </a:p>
          <a:p>
            <a:pPr marL="0" indent="0">
              <a:buNone/>
            </a:pPr>
            <a:endParaRPr lang="fr-FR" sz="2000" dirty="0"/>
          </a:p>
          <a:p>
            <a:pPr marL="0" indent="0">
              <a:buNone/>
            </a:pPr>
            <a:endParaRPr lang="fr-FR" sz="2000" dirty="0"/>
          </a:p>
        </p:txBody>
      </p:sp>
    </p:spTree>
    <p:extLst>
      <p:ext uri="{BB962C8B-B14F-4D97-AF65-F5344CB8AC3E}">
        <p14:creationId xmlns:p14="http://schemas.microsoft.com/office/powerpoint/2010/main" val="948909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5800" y="1609344"/>
            <a:ext cx="10820400" cy="4951476"/>
          </a:xfrm>
        </p:spPr>
        <p:txBody>
          <a:bodyPr>
            <a:normAutofit/>
          </a:bodyPr>
          <a:lstStyle/>
          <a:p>
            <a:r>
              <a:rPr lang="fr-FR" sz="2000" b="1" dirty="0"/>
              <a:t>Le contre champ : </a:t>
            </a:r>
            <a:r>
              <a:rPr lang="fr-FR" sz="2000" dirty="0"/>
              <a:t>portion d’espace située à l’opposé du champ, c’est – à dire là ou se trouve l’appareil photo ou la caméra.</a:t>
            </a:r>
          </a:p>
          <a:p>
            <a:endParaRPr lang="fr-FR" sz="2000" b="1" dirty="0"/>
          </a:p>
          <a:p>
            <a:pPr marL="0" indent="0">
              <a:buNone/>
            </a:pPr>
            <a:r>
              <a:rPr lang="fr-FR" sz="2000" b="1" dirty="0"/>
              <a:t>La profondeur de champ : </a:t>
            </a:r>
            <a:r>
              <a:rPr lang="fr-FR" sz="2000" dirty="0"/>
              <a:t>c’est l’espace situé dans l’image entre le premier et le dernier plan net. </a:t>
            </a:r>
          </a:p>
          <a:p>
            <a:pPr marL="0" indent="0">
              <a:buNone/>
            </a:pPr>
            <a:r>
              <a:rPr lang="fr-FR" sz="2000" dirty="0"/>
              <a:t>Elle est grande si tout les plans sont net sur l’image, on obtient cette netteté si le sujet est éloigné et si l’objectif est en position grand angle.</a:t>
            </a:r>
          </a:p>
          <a:p>
            <a:pPr marL="0" indent="0">
              <a:buNone/>
            </a:pPr>
            <a:r>
              <a:rPr lang="fr-FR" sz="2000" dirty="0"/>
              <a:t>Une faible profondeur de champ = un seul plan reste net, le restant étant flou.</a:t>
            </a:r>
          </a:p>
          <a:p>
            <a:pPr marL="0" indent="0">
              <a:buNone/>
            </a:pPr>
            <a:endParaRPr lang="fr-FR" sz="2000" dirty="0"/>
          </a:p>
          <a:p>
            <a:r>
              <a:rPr lang="fr-FR" sz="2000" b="1" dirty="0"/>
              <a:t>La perspective :</a:t>
            </a:r>
          </a:p>
          <a:p>
            <a:pPr marL="0" indent="0">
              <a:buNone/>
            </a:pPr>
            <a:r>
              <a:rPr lang="fr-FR" sz="2000" dirty="0"/>
              <a:t>C’est l’art de représenter l’espace à 3 dimension sur une surface plane, on créer donc l’illusion de la profondeur.</a:t>
            </a:r>
          </a:p>
          <a:p>
            <a:endParaRPr lang="fr-FR" sz="2000" dirty="0"/>
          </a:p>
        </p:txBody>
      </p:sp>
    </p:spTree>
    <p:extLst>
      <p:ext uri="{BB962C8B-B14F-4D97-AF65-F5344CB8AC3E}">
        <p14:creationId xmlns:p14="http://schemas.microsoft.com/office/powerpoint/2010/main" val="1935717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65810" y="1600200"/>
            <a:ext cx="10820400" cy="4532376"/>
          </a:xfrm>
        </p:spPr>
        <p:txBody>
          <a:bodyPr>
            <a:normAutofit lnSpcReduction="10000"/>
          </a:bodyPr>
          <a:lstStyle/>
          <a:p>
            <a:r>
              <a:rPr lang="fr-FR" sz="2000" b="1" dirty="0"/>
              <a:t>La perspective chromatique ou atmosphérique : </a:t>
            </a:r>
          </a:p>
          <a:p>
            <a:pPr marL="0" indent="0">
              <a:buNone/>
            </a:pPr>
            <a:r>
              <a:rPr lang="fr-FR" sz="2000" dirty="0"/>
              <a:t>Jeu de couleurs utilisées en peinture dès la renaissance par Léonard de Vinci, les objets éloignés ont des couleurs plus pâles, moins saturées et légèrement bleutées au niveau de la ligne d’horizon. </a:t>
            </a:r>
          </a:p>
          <a:p>
            <a:pPr marL="0" indent="0">
              <a:buNone/>
            </a:pPr>
            <a:r>
              <a:rPr lang="fr-FR" sz="2000" dirty="0"/>
              <a:t>À cela s’ajoute « le sfumato », un léger flou qui suggère la brume qui enveloppe les chose à distance.</a:t>
            </a:r>
          </a:p>
          <a:p>
            <a:pPr marL="0" indent="0">
              <a:buNone/>
            </a:pPr>
            <a:endParaRPr lang="fr-FR" sz="2000" dirty="0"/>
          </a:p>
          <a:p>
            <a:r>
              <a:rPr lang="fr-FR" sz="2000" b="1" dirty="0"/>
              <a:t>La perspective linéaire ou scientifique :</a:t>
            </a:r>
          </a:p>
          <a:p>
            <a:pPr marL="0" indent="0">
              <a:buNone/>
            </a:pPr>
            <a:r>
              <a:rPr lang="fr-FR" sz="2000" dirty="0"/>
              <a:t>L’illusion de la profondeur est créer par la division de l’espace en plusieurs plans distincts s’appuyant sur des repères (objets, personnages) et va du premier plan à l’arrière plan.</a:t>
            </a:r>
          </a:p>
          <a:p>
            <a:pPr marL="0" indent="0">
              <a:buNone/>
            </a:pPr>
            <a:endParaRPr lang="fr-FR" sz="2000" dirty="0"/>
          </a:p>
          <a:p>
            <a:r>
              <a:rPr lang="fr-FR" sz="2000" b="1" dirty="0"/>
              <a:t>Un plan : </a:t>
            </a:r>
            <a:r>
              <a:rPr lang="fr-FR" sz="2000" dirty="0"/>
              <a:t>endroit de l’espace où se situe un élément de l’image par rapport au regard ou à l’objectif caméra, appareil photo…).</a:t>
            </a:r>
          </a:p>
        </p:txBody>
      </p:sp>
    </p:spTree>
    <p:extLst>
      <p:ext uri="{BB962C8B-B14F-4D97-AF65-F5344CB8AC3E}">
        <p14:creationId xmlns:p14="http://schemas.microsoft.com/office/powerpoint/2010/main" val="3521831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5800" y="1291590"/>
            <a:ext cx="10820400" cy="5383530"/>
          </a:xfrm>
        </p:spPr>
        <p:txBody>
          <a:bodyPr>
            <a:normAutofit/>
          </a:bodyPr>
          <a:lstStyle/>
          <a:p>
            <a:r>
              <a:rPr lang="fr-FR" sz="2000" b="1" dirty="0"/>
              <a:t>La ligne d'horizon :</a:t>
            </a:r>
          </a:p>
          <a:p>
            <a:pPr marL="0" indent="0">
              <a:lnSpc>
                <a:spcPct val="100000"/>
              </a:lnSpc>
              <a:buNone/>
            </a:pPr>
            <a:r>
              <a:rPr lang="fr-FR" sz="2000" dirty="0"/>
              <a:t>Également imaginaire, elle est située à la hauteur de l’objectif ou l’</a:t>
            </a:r>
            <a:r>
              <a:rPr lang="fr-FR" sz="2000" dirty="0" err="1"/>
              <a:t>oeil</a:t>
            </a:r>
            <a:r>
              <a:rPr lang="fr-FR" sz="2000" dirty="0"/>
              <a:t> du spectateur. En perspective elle peut permettre de tracés des lignes de fuite convergeant vers un même point de fuite positionné sur la ligne d’horizon.</a:t>
            </a:r>
          </a:p>
          <a:p>
            <a:pPr marL="0" indent="0">
              <a:lnSpc>
                <a:spcPct val="100000"/>
              </a:lnSpc>
              <a:buNone/>
            </a:pPr>
            <a:endParaRPr lang="fr-FR" sz="2000" dirty="0"/>
          </a:p>
          <a:p>
            <a:pPr marL="0" indent="0">
              <a:lnSpc>
                <a:spcPct val="100000"/>
              </a:lnSpc>
              <a:buNone/>
            </a:pPr>
            <a:r>
              <a:rPr lang="fr-FR" sz="2000" dirty="0"/>
              <a:t>Si le point de fuite est au milieu de la ligne d’horizon, la perspective est dite centrale ( vue frontale) mais il existe différents types de perspectives.</a:t>
            </a:r>
          </a:p>
          <a:p>
            <a:pPr marL="0" indent="0">
              <a:lnSpc>
                <a:spcPct val="100000"/>
              </a:lnSpc>
              <a:buNone/>
            </a:pPr>
            <a:endParaRPr lang="fr-FR" sz="2000" dirty="0"/>
          </a:p>
          <a:p>
            <a:pPr marL="0" indent="0">
              <a:lnSpc>
                <a:spcPct val="100000"/>
              </a:lnSpc>
              <a:buNone/>
            </a:pPr>
            <a:r>
              <a:rPr lang="fr-FR" sz="2000" dirty="0"/>
              <a:t>L’impression de profondeur est renforcée par le jeu sur la taille respective des personnages ou des objets, </a:t>
            </a:r>
            <a:r>
              <a:rPr lang="fr-FR" sz="2000" b="1" dirty="0">
                <a:solidFill>
                  <a:schemeClr val="accent2"/>
                </a:solidFill>
              </a:rPr>
              <a:t>c’est ce que l’on appelle le rapport à l’échelle</a:t>
            </a:r>
            <a:r>
              <a:rPr lang="fr-FR" sz="2000" dirty="0"/>
              <a:t>. </a:t>
            </a:r>
          </a:p>
          <a:p>
            <a:pPr marL="0" indent="0">
              <a:lnSpc>
                <a:spcPct val="100000"/>
              </a:lnSpc>
              <a:buNone/>
            </a:pPr>
            <a:endParaRPr lang="fr-FR" sz="2000" dirty="0"/>
          </a:p>
          <a:p>
            <a:pPr marL="0" indent="0">
              <a:lnSpc>
                <a:spcPct val="100000"/>
              </a:lnSpc>
              <a:buNone/>
            </a:pPr>
            <a:r>
              <a:rPr lang="fr-FR" sz="2000" dirty="0"/>
              <a:t>Un personnage plus grand paraît plus proche qu’un personnage plus petit sur l’image.</a:t>
            </a:r>
          </a:p>
        </p:txBody>
      </p:sp>
    </p:spTree>
    <p:extLst>
      <p:ext uri="{BB962C8B-B14F-4D97-AF65-F5344CB8AC3E}">
        <p14:creationId xmlns:p14="http://schemas.microsoft.com/office/powerpoint/2010/main" val="2124871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5800" y="1328928"/>
            <a:ext cx="10820400" cy="5074920"/>
          </a:xfrm>
        </p:spPr>
        <p:txBody>
          <a:bodyPr>
            <a:normAutofit/>
          </a:bodyPr>
          <a:lstStyle/>
          <a:p>
            <a:pPr marL="0" indent="0">
              <a:buNone/>
            </a:pPr>
            <a:r>
              <a:rPr lang="fr-FR" sz="2000" dirty="0"/>
              <a:t>Si il y a un très grand contraste entre la taille des personnages ou des objets, on parle de contraste d’échelle  ou d’échelle des plans.</a:t>
            </a:r>
          </a:p>
        </p:txBody>
      </p:sp>
      <p:pic>
        <p:nvPicPr>
          <p:cNvPr id="4" name="Image 3"/>
          <p:cNvPicPr>
            <a:picLocks noChangeAspect="1"/>
          </p:cNvPicPr>
          <p:nvPr/>
        </p:nvPicPr>
        <p:blipFill>
          <a:blip r:embed="rId2"/>
          <a:stretch>
            <a:fillRect/>
          </a:stretch>
        </p:blipFill>
        <p:spPr>
          <a:xfrm>
            <a:off x="255379" y="2097024"/>
            <a:ext cx="11717165" cy="4571999"/>
          </a:xfrm>
          <a:prstGeom prst="rect">
            <a:avLst/>
          </a:prstGeom>
        </p:spPr>
      </p:pic>
    </p:spTree>
    <p:extLst>
      <p:ext uri="{BB962C8B-B14F-4D97-AF65-F5344CB8AC3E}">
        <p14:creationId xmlns:p14="http://schemas.microsoft.com/office/powerpoint/2010/main" val="4229521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95600" y="764373"/>
            <a:ext cx="8610600" cy="995848"/>
          </a:xfrm>
        </p:spPr>
        <p:txBody>
          <a:bodyPr/>
          <a:lstStyle/>
          <a:p>
            <a:r>
              <a:rPr lang="fr-FR" dirty="0"/>
              <a:t>L’échelle des plans</a:t>
            </a:r>
          </a:p>
        </p:txBody>
      </p:sp>
      <p:pic>
        <p:nvPicPr>
          <p:cNvPr id="4" name="Espace réservé du contenu 3"/>
          <p:cNvPicPr>
            <a:picLocks noGrp="1" noChangeAspect="1"/>
          </p:cNvPicPr>
          <p:nvPr>
            <p:ph idx="1"/>
          </p:nvPr>
        </p:nvPicPr>
        <p:blipFill>
          <a:blip r:embed="rId2"/>
          <a:stretch>
            <a:fillRect/>
          </a:stretch>
        </p:blipFill>
        <p:spPr>
          <a:xfrm>
            <a:off x="2485443" y="1760221"/>
            <a:ext cx="7287207" cy="4936496"/>
          </a:xfrm>
          <a:prstGeom prst="rect">
            <a:avLst/>
          </a:prstGeom>
        </p:spPr>
      </p:pic>
    </p:spTree>
    <p:extLst>
      <p:ext uri="{BB962C8B-B14F-4D97-AF65-F5344CB8AC3E}">
        <p14:creationId xmlns:p14="http://schemas.microsoft.com/office/powerpoint/2010/main" val="3729569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62940" y="1536192"/>
            <a:ext cx="10820400" cy="4669536"/>
          </a:xfrm>
        </p:spPr>
        <p:txBody>
          <a:bodyPr>
            <a:normAutofit lnSpcReduction="10000"/>
          </a:bodyPr>
          <a:lstStyle/>
          <a:p>
            <a:pPr marL="0" indent="0">
              <a:buNone/>
            </a:pPr>
            <a:r>
              <a:rPr lang="fr-FR" sz="2000" b="1" i="1" dirty="0">
                <a:solidFill>
                  <a:schemeClr val="accent2"/>
                </a:solidFill>
              </a:rPr>
              <a:t>L’échelle des plans (ou grosseur des plans) traduit un rapport de proportions entre le sujet et le cadre; elle correspond à la grandeur des êtres, des objets ou autres éléments de décors représentés dans l’image, par rapport à la taille de celle-ci.</a:t>
            </a:r>
          </a:p>
          <a:p>
            <a:pPr marL="0" indent="0">
              <a:buNone/>
            </a:pPr>
            <a:endParaRPr lang="fr-FR" sz="2000" dirty="0"/>
          </a:p>
          <a:p>
            <a:pPr marL="0" indent="0">
              <a:buNone/>
            </a:pPr>
            <a:r>
              <a:rPr lang="fr-FR" sz="2000" b="1" dirty="0"/>
              <a:t>Le plan d’ensemble : </a:t>
            </a:r>
            <a:r>
              <a:rPr lang="fr-FR" sz="2000" dirty="0"/>
              <a:t>représente le décors. Il permet de montrer l’ensemble du décor, du paysage. Il présente une scène très large.</a:t>
            </a:r>
          </a:p>
          <a:p>
            <a:pPr marL="0" indent="0">
              <a:buNone/>
            </a:pPr>
            <a:r>
              <a:rPr lang="fr-FR" sz="2000" dirty="0"/>
              <a:t>C’est une vue de grand ensemble(vue de loin). Les personnages sont lointains dans un vaste espace. </a:t>
            </a:r>
          </a:p>
          <a:p>
            <a:pPr marL="0" indent="0">
              <a:buNone/>
            </a:pPr>
            <a:r>
              <a:rPr lang="fr-FR" sz="1700" i="1" dirty="0"/>
              <a:t>SA FONCTION : décrire, montrer, susciter, suggérer.</a:t>
            </a:r>
          </a:p>
          <a:p>
            <a:pPr marL="0" indent="0">
              <a:buNone/>
            </a:pPr>
            <a:endParaRPr lang="fr-FR" sz="2000" dirty="0"/>
          </a:p>
          <a:p>
            <a:pPr marL="0" indent="0">
              <a:buNone/>
            </a:pPr>
            <a:r>
              <a:rPr lang="fr-FR" sz="2000" b="1" dirty="0"/>
              <a:t>Le plan général :  </a:t>
            </a:r>
            <a:r>
              <a:rPr lang="fr-FR" sz="2000" dirty="0"/>
              <a:t>représente à la fois décors et personnages. Il montre le décors direct où se situe l’action.</a:t>
            </a:r>
          </a:p>
          <a:p>
            <a:pPr marL="0" indent="0">
              <a:buNone/>
            </a:pPr>
            <a:r>
              <a:rPr lang="fr-FR" sz="2000" dirty="0"/>
              <a:t>espace large, personnages identifiables.</a:t>
            </a:r>
          </a:p>
          <a:p>
            <a:pPr marL="0" indent="0">
              <a:buNone/>
            </a:pPr>
            <a:r>
              <a:rPr lang="fr-FR" sz="1700" i="1" dirty="0"/>
              <a:t>SA FONCTION : situer, évoquer, suggérer.</a:t>
            </a:r>
            <a:endParaRPr lang="fr-FR" sz="2000" dirty="0"/>
          </a:p>
          <a:p>
            <a:pPr marL="0" indent="0">
              <a:buNone/>
            </a:pPr>
            <a:endParaRPr lang="fr-FR" sz="2000" dirty="0"/>
          </a:p>
        </p:txBody>
      </p:sp>
    </p:spTree>
    <p:extLst>
      <p:ext uri="{BB962C8B-B14F-4D97-AF65-F5344CB8AC3E}">
        <p14:creationId xmlns:p14="http://schemas.microsoft.com/office/powerpoint/2010/main" val="2120026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5800" y="1783080"/>
            <a:ext cx="10820400" cy="4435605"/>
          </a:xfrm>
        </p:spPr>
        <p:txBody>
          <a:bodyPr>
            <a:normAutofit/>
          </a:bodyPr>
          <a:lstStyle/>
          <a:p>
            <a:pPr marL="0" indent="0">
              <a:buNone/>
            </a:pPr>
            <a:r>
              <a:rPr lang="fr-FR" sz="2000" b="1" dirty="0"/>
              <a:t>Le plan moyen : </a:t>
            </a:r>
            <a:r>
              <a:rPr lang="fr-FR" sz="2000" dirty="0"/>
              <a:t>vue de pied ou portrait en pied, montre le personnage entier, sans nier son environnement.</a:t>
            </a:r>
          </a:p>
          <a:p>
            <a:pPr marL="0" indent="0">
              <a:lnSpc>
                <a:spcPct val="150000"/>
              </a:lnSpc>
              <a:buNone/>
            </a:pPr>
            <a:r>
              <a:rPr lang="fr-FR" sz="2000" b="1" dirty="0">
                <a:solidFill>
                  <a:srgbClr val="FF0000"/>
                </a:solidFill>
              </a:rPr>
              <a:t>Les plans suivant focalisent le regard sur le personnage ou l’action :</a:t>
            </a:r>
          </a:p>
          <a:p>
            <a:pPr marL="0" indent="0">
              <a:lnSpc>
                <a:spcPct val="150000"/>
              </a:lnSpc>
              <a:buNone/>
            </a:pPr>
            <a:r>
              <a:rPr lang="fr-FR" sz="2000" dirty="0"/>
              <a:t>	</a:t>
            </a:r>
            <a:r>
              <a:rPr lang="fr-FR" sz="2000" b="1" dirty="0"/>
              <a:t>Plan italien ( aux genoux)</a:t>
            </a:r>
          </a:p>
          <a:p>
            <a:pPr marL="0" indent="0">
              <a:buNone/>
            </a:pPr>
            <a:r>
              <a:rPr lang="fr-FR" sz="2000" b="1" dirty="0"/>
              <a:t>	Plan américain (à mi cuisse)</a:t>
            </a:r>
          </a:p>
          <a:p>
            <a:pPr marL="0" indent="0">
              <a:buNone/>
            </a:pPr>
            <a:r>
              <a:rPr lang="fr-FR" sz="2000" b="1" dirty="0"/>
              <a:t>	Plan rapproché (à la taille)</a:t>
            </a:r>
          </a:p>
          <a:p>
            <a:pPr marL="0" indent="0">
              <a:buNone/>
            </a:pPr>
            <a:r>
              <a:rPr lang="fr-FR" sz="2000" b="1" dirty="0"/>
              <a:t>	Plan poitrine</a:t>
            </a:r>
          </a:p>
          <a:p>
            <a:pPr marL="0" indent="0">
              <a:buNone/>
            </a:pPr>
            <a:r>
              <a:rPr lang="fr-FR" sz="2000" b="1" dirty="0"/>
              <a:t>	Le bustes (découpage aux épaules).</a:t>
            </a:r>
          </a:p>
          <a:p>
            <a:pPr marL="0" indent="0">
              <a:buNone/>
            </a:pPr>
            <a:r>
              <a:rPr lang="fr-FR" sz="2000" b="1" dirty="0"/>
              <a:t>	Le gros plan (visage), met en avant la personnalité ou l’émotion…</a:t>
            </a:r>
          </a:p>
          <a:p>
            <a:pPr marL="0" indent="0">
              <a:buNone/>
            </a:pPr>
            <a:r>
              <a:rPr lang="fr-FR" sz="2000" b="1" dirty="0"/>
              <a:t>	Le très gros plan (ou vue macro) attire l’attention sur un détails précis.</a:t>
            </a:r>
          </a:p>
        </p:txBody>
      </p:sp>
    </p:spTree>
    <p:extLst>
      <p:ext uri="{BB962C8B-B14F-4D97-AF65-F5344CB8AC3E}">
        <p14:creationId xmlns:p14="http://schemas.microsoft.com/office/powerpoint/2010/main" val="1619164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95600" y="301077"/>
            <a:ext cx="8610600" cy="1293028"/>
          </a:xfrm>
        </p:spPr>
        <p:txBody>
          <a:bodyPr/>
          <a:lstStyle/>
          <a:p>
            <a:r>
              <a:rPr lang="fr-FR" dirty="0"/>
              <a:t>L’angle de prise de vue</a:t>
            </a:r>
          </a:p>
        </p:txBody>
      </p:sp>
      <p:sp>
        <p:nvSpPr>
          <p:cNvPr id="3" name="Espace réservé du contenu 2"/>
          <p:cNvSpPr>
            <a:spLocks noGrp="1"/>
          </p:cNvSpPr>
          <p:nvPr>
            <p:ph idx="1"/>
          </p:nvPr>
        </p:nvSpPr>
        <p:spPr>
          <a:xfrm>
            <a:off x="685800" y="1716025"/>
            <a:ext cx="10820400" cy="5035970"/>
          </a:xfrm>
        </p:spPr>
        <p:txBody>
          <a:bodyPr>
            <a:normAutofit fontScale="70000" lnSpcReduction="20000"/>
          </a:bodyPr>
          <a:lstStyle/>
          <a:p>
            <a:pPr marL="0" indent="0">
              <a:lnSpc>
                <a:spcPct val="120000"/>
              </a:lnSpc>
              <a:buNone/>
            </a:pPr>
            <a:r>
              <a:rPr lang="fr-FR" sz="2300" dirty="0"/>
              <a:t>L’angle de prise de vue est le point de l’espace à partir duquel est saisie l’image. Il détermine le champ et le point de vue sur l’objet.</a:t>
            </a:r>
          </a:p>
          <a:p>
            <a:pPr marL="0" indent="0" algn="ctr">
              <a:lnSpc>
                <a:spcPct val="120000"/>
              </a:lnSpc>
              <a:buNone/>
            </a:pPr>
            <a:r>
              <a:rPr lang="fr-FR" sz="1800" b="1" i="1" dirty="0">
                <a:solidFill>
                  <a:schemeClr val="accent2"/>
                </a:solidFill>
              </a:rPr>
              <a:t>rapport entre l’œil et le sujet qui varie selon les axes horizontaux et verticaux.</a:t>
            </a:r>
          </a:p>
          <a:p>
            <a:pPr marL="0" indent="0">
              <a:lnSpc>
                <a:spcPct val="120000"/>
              </a:lnSpc>
              <a:buNone/>
            </a:pPr>
            <a:endParaRPr lang="fr-FR" sz="1000" i="1" dirty="0"/>
          </a:p>
          <a:p>
            <a:pPr marL="0" indent="0">
              <a:lnSpc>
                <a:spcPct val="120000"/>
              </a:lnSpc>
              <a:buNone/>
            </a:pPr>
            <a:r>
              <a:rPr lang="fr-FR" sz="2300" b="1" dirty="0"/>
              <a:t>Horizontalement , dans le cas du portrait : </a:t>
            </a:r>
            <a:r>
              <a:rPr lang="fr-FR" sz="2300" dirty="0"/>
              <a:t>Vues frontale (de face), de trois-quarts ou d</a:t>
            </a:r>
            <a:r>
              <a:rPr lang="fr-FR" sz="2000" dirty="0"/>
              <a:t>e profil ou de dos.</a:t>
            </a:r>
          </a:p>
          <a:p>
            <a:pPr marL="0" indent="0">
              <a:lnSpc>
                <a:spcPct val="120000"/>
              </a:lnSpc>
              <a:buNone/>
            </a:pPr>
            <a:endParaRPr lang="fr-FR" sz="1000" dirty="0"/>
          </a:p>
          <a:p>
            <a:pPr marL="0" indent="0">
              <a:lnSpc>
                <a:spcPct val="120000"/>
              </a:lnSpc>
              <a:buNone/>
            </a:pPr>
            <a:r>
              <a:rPr lang="fr-FR" sz="2300" b="1" dirty="0"/>
              <a:t>Verticalement, </a:t>
            </a:r>
            <a:r>
              <a:rPr lang="fr-FR" sz="2300" dirty="0"/>
              <a:t>la vue au niveau du sujet est la plus utilisée et considérée comme neutre.</a:t>
            </a:r>
            <a:r>
              <a:rPr lang="fr-FR" sz="2300" b="1" i="1" dirty="0">
                <a:solidFill>
                  <a:schemeClr val="accent2"/>
                </a:solidFill>
              </a:rPr>
              <a:t> Vue au niveau du sujet.</a:t>
            </a:r>
            <a:endParaRPr lang="fr-FR" sz="2300" dirty="0"/>
          </a:p>
          <a:p>
            <a:pPr marL="0" indent="0">
              <a:lnSpc>
                <a:spcPct val="120000"/>
              </a:lnSpc>
              <a:buNone/>
            </a:pPr>
            <a:endParaRPr lang="fr-FR" sz="1000" dirty="0"/>
          </a:p>
          <a:p>
            <a:pPr marL="0" indent="0">
              <a:lnSpc>
                <a:spcPct val="120000"/>
              </a:lnSpc>
              <a:buNone/>
            </a:pPr>
            <a:r>
              <a:rPr lang="fr-FR" sz="2300" b="1" dirty="0"/>
              <a:t>La plongée (ou vue descendante) : </a:t>
            </a:r>
            <a:r>
              <a:rPr lang="fr-FR" sz="2300" dirty="0"/>
              <a:t>vue de haut, indique que le regard domine le personnage ou le décor. La plongée verticale totale correspond à une vue d’avion (ou perspective aérienne). </a:t>
            </a:r>
            <a:r>
              <a:rPr lang="fr-FR" sz="2300" b="1" i="1" dirty="0">
                <a:solidFill>
                  <a:schemeClr val="accent2"/>
                </a:solidFill>
              </a:rPr>
              <a:t>Prise de vue de haut en bas.</a:t>
            </a:r>
          </a:p>
          <a:p>
            <a:pPr marL="0" indent="0">
              <a:lnSpc>
                <a:spcPct val="120000"/>
              </a:lnSpc>
              <a:buNone/>
            </a:pPr>
            <a:endParaRPr lang="fr-FR" sz="1000" dirty="0"/>
          </a:p>
          <a:p>
            <a:pPr marL="0" indent="0">
              <a:lnSpc>
                <a:spcPct val="120000"/>
              </a:lnSpc>
              <a:buNone/>
            </a:pPr>
            <a:r>
              <a:rPr lang="fr-FR" sz="2300" b="1" dirty="0"/>
              <a:t>La contre plongée (ou vue ascendante) : </a:t>
            </a:r>
            <a:r>
              <a:rPr lang="fr-FR" sz="2300" dirty="0"/>
              <a:t>résulte du fait que le photographe ou caméraman se trouve en dessous de son sujet. La contre plongée totale correspond à la perspective zénithale (convergence des lignes de fuites vers le zénith).</a:t>
            </a:r>
            <a:r>
              <a:rPr lang="fr-FR" sz="2300" b="1" i="1" dirty="0">
                <a:solidFill>
                  <a:schemeClr val="accent2"/>
                </a:solidFill>
              </a:rPr>
              <a:t> Prise de vue de bas en haut.</a:t>
            </a:r>
          </a:p>
        </p:txBody>
      </p:sp>
    </p:spTree>
    <p:extLst>
      <p:ext uri="{BB962C8B-B14F-4D97-AF65-F5344CB8AC3E}">
        <p14:creationId xmlns:p14="http://schemas.microsoft.com/office/powerpoint/2010/main" val="573994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Introduction</a:t>
            </a:r>
          </a:p>
        </p:txBody>
      </p:sp>
      <p:sp>
        <p:nvSpPr>
          <p:cNvPr id="3" name="Espace réservé du contenu 2"/>
          <p:cNvSpPr>
            <a:spLocks noGrp="1"/>
          </p:cNvSpPr>
          <p:nvPr>
            <p:ph idx="1"/>
          </p:nvPr>
        </p:nvSpPr>
        <p:spPr>
          <a:xfrm>
            <a:off x="685800" y="2496564"/>
            <a:ext cx="10820400" cy="2606040"/>
          </a:xfrm>
        </p:spPr>
        <p:txBody>
          <a:bodyPr>
            <a:normAutofit/>
          </a:bodyPr>
          <a:lstStyle/>
          <a:p>
            <a:pPr marL="0" indent="0">
              <a:buNone/>
            </a:pPr>
            <a:r>
              <a:rPr lang="fr-FR" sz="2000" dirty="0"/>
              <a:t>Nous pouvons dire que l'image est un langage universel. Il possède ces codes, ses règles, son histoire, ses significations visibles ou cachées.</a:t>
            </a:r>
          </a:p>
          <a:p>
            <a:pPr marL="0" indent="0">
              <a:buNone/>
            </a:pPr>
            <a:r>
              <a:rPr lang="fr-FR" sz="2000" dirty="0"/>
              <a:t>Le principe de base de la sémiologie est que tout message est formé de signes, qui sont combinés les uns aux autres. </a:t>
            </a:r>
          </a:p>
          <a:p>
            <a:pPr marL="0" indent="0">
              <a:buNone/>
            </a:pPr>
            <a:r>
              <a:rPr lang="fr-FR" sz="2000" dirty="0"/>
              <a:t>Au sens large, nous pouvons dire que la sémiologie étudie donc les systèmes de </a:t>
            </a:r>
          </a:p>
          <a:p>
            <a:pPr marL="0" indent="0">
              <a:buNone/>
            </a:pPr>
            <a:r>
              <a:rPr lang="fr-FR" sz="2000" dirty="0"/>
              <a:t>signes : Langage parlé mais également gestuel, graphique, chorégraphique, musical, spatial... etc.</a:t>
            </a:r>
          </a:p>
        </p:txBody>
      </p:sp>
    </p:spTree>
    <p:extLst>
      <p:ext uri="{BB962C8B-B14F-4D97-AF65-F5344CB8AC3E}">
        <p14:creationId xmlns:p14="http://schemas.microsoft.com/office/powerpoint/2010/main" val="3229161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606289" y="514398"/>
            <a:ext cx="5077149" cy="6229301"/>
          </a:xfrm>
          <a:prstGeom prst="rect">
            <a:avLst/>
          </a:prstGeom>
        </p:spPr>
      </p:pic>
      <p:sp>
        <p:nvSpPr>
          <p:cNvPr id="3" name="Rectangle 2"/>
          <p:cNvSpPr/>
          <p:nvPr/>
        </p:nvSpPr>
        <p:spPr>
          <a:xfrm>
            <a:off x="366963" y="1890782"/>
            <a:ext cx="3657601" cy="1569660"/>
          </a:xfrm>
          <a:prstGeom prst="rect">
            <a:avLst/>
          </a:prstGeom>
        </p:spPr>
        <p:txBody>
          <a:bodyPr wrap="square">
            <a:spAutoFit/>
          </a:bodyPr>
          <a:lstStyle/>
          <a:p>
            <a:r>
              <a:rPr lang="fr-FR" sz="2400" b="1" dirty="0"/>
              <a:t>Quelques exemples : </a:t>
            </a:r>
          </a:p>
          <a:p>
            <a:r>
              <a:rPr lang="fr-FR" dirty="0"/>
              <a:t> </a:t>
            </a:r>
          </a:p>
          <a:p>
            <a:r>
              <a:rPr lang="fr-FR" dirty="0"/>
              <a:t>Nommez l’angles de prise de vue</a:t>
            </a:r>
          </a:p>
          <a:p>
            <a:r>
              <a:rPr lang="fr-FR" dirty="0"/>
              <a:t>Pour chaque images ci-contre.</a:t>
            </a:r>
          </a:p>
        </p:txBody>
      </p:sp>
    </p:spTree>
    <p:extLst>
      <p:ext uri="{BB962C8B-B14F-4D97-AF65-F5344CB8AC3E}">
        <p14:creationId xmlns:p14="http://schemas.microsoft.com/office/powerpoint/2010/main" val="74751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95600" y="154773"/>
            <a:ext cx="8610600" cy="1293028"/>
          </a:xfrm>
        </p:spPr>
        <p:txBody>
          <a:bodyPr/>
          <a:lstStyle/>
          <a:p>
            <a:r>
              <a:rPr lang="fr-FR" dirty="0"/>
              <a:t>La composition</a:t>
            </a:r>
          </a:p>
        </p:txBody>
      </p:sp>
      <p:sp>
        <p:nvSpPr>
          <p:cNvPr id="6" name="Espace réservé du contenu 5">
            <a:extLst>
              <a:ext uri="{FF2B5EF4-FFF2-40B4-BE49-F238E27FC236}">
                <a16:creationId xmlns:a16="http://schemas.microsoft.com/office/drawing/2014/main" id="{87B225B2-8242-4DE8-9086-D58372AE6972}"/>
              </a:ext>
            </a:extLst>
          </p:cNvPr>
          <p:cNvSpPr>
            <a:spLocks noGrp="1"/>
          </p:cNvSpPr>
          <p:nvPr>
            <p:ph idx="1"/>
          </p:nvPr>
        </p:nvSpPr>
        <p:spPr>
          <a:xfrm>
            <a:off x="685800" y="1447802"/>
            <a:ext cx="10820400" cy="4770884"/>
          </a:xfrm>
        </p:spPr>
        <p:txBody>
          <a:bodyPr>
            <a:normAutofit lnSpcReduction="10000"/>
          </a:bodyPr>
          <a:lstStyle/>
          <a:p>
            <a:pPr marL="0" indent="0">
              <a:buNone/>
            </a:pPr>
            <a:r>
              <a:rPr lang="fr-FR" dirty="0"/>
              <a:t>Depuis de nombreux siècles, les architectes tout d’abord, puis les peintres à la Renaissance et bien plus tard, au milieu du siècles dernier, les photographes se servent des mêmes repères basés sur </a:t>
            </a:r>
            <a:r>
              <a:rPr lang="fr-FR" b="1" dirty="0">
                <a:solidFill>
                  <a:schemeClr val="accent2"/>
                </a:solidFill>
              </a:rPr>
              <a:t>le nombre d’Or</a:t>
            </a:r>
            <a:r>
              <a:rPr lang="fr-FR" dirty="0"/>
              <a:t>.</a:t>
            </a:r>
          </a:p>
          <a:p>
            <a:pPr marL="0" indent="0">
              <a:buNone/>
            </a:pPr>
            <a:r>
              <a:rPr lang="fr-FR" dirty="0"/>
              <a:t>Ce nombre d’Or détermine le rapport idéal de la largeur à la longueur d’un cadre, d’une ouverture dans un bâtiment (porte, fenêtre), la TV… Il correspond grosso modo au rapport 2/3 X 1/3. </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r>
              <a:rPr lang="fr-FR" dirty="0"/>
              <a:t>Dans ce même cadre, intervient la </a:t>
            </a:r>
            <a:r>
              <a:rPr lang="fr-FR" b="1" dirty="0">
                <a:solidFill>
                  <a:schemeClr val="accent2"/>
                </a:solidFill>
              </a:rPr>
              <a:t>règle des tiers </a:t>
            </a:r>
            <a:r>
              <a:rPr lang="fr-FR" dirty="0"/>
              <a:t>(règle de compostions) qui définit à son tour les différents points forts de l’image où devrait s’inscrire le sujet. C’est le positionnement de l’horizon et du rapport ciel/terre.</a:t>
            </a:r>
          </a:p>
          <a:p>
            <a:pPr marL="0" indent="0">
              <a:buNone/>
            </a:pPr>
            <a:r>
              <a:rPr lang="fr-FR" dirty="0"/>
              <a:t>Rappelle sens de lecture d’une image : </a:t>
            </a:r>
          </a:p>
        </p:txBody>
      </p:sp>
      <p:grpSp>
        <p:nvGrpSpPr>
          <p:cNvPr id="7" name="Groupe 6">
            <a:extLst>
              <a:ext uri="{FF2B5EF4-FFF2-40B4-BE49-F238E27FC236}">
                <a16:creationId xmlns:a16="http://schemas.microsoft.com/office/drawing/2014/main" id="{503B1D5F-96DB-4881-A78B-1B2B2E9700E0}"/>
              </a:ext>
            </a:extLst>
          </p:cNvPr>
          <p:cNvGrpSpPr/>
          <p:nvPr/>
        </p:nvGrpSpPr>
        <p:grpSpPr>
          <a:xfrm>
            <a:off x="7251700" y="5818636"/>
            <a:ext cx="3136899" cy="800100"/>
            <a:chOff x="5444289" y="980574"/>
            <a:chExt cx="2003258" cy="782052"/>
          </a:xfrm>
        </p:grpSpPr>
        <p:cxnSp>
          <p:nvCxnSpPr>
            <p:cNvPr id="8" name="Connecteur droit 7">
              <a:extLst>
                <a:ext uri="{FF2B5EF4-FFF2-40B4-BE49-F238E27FC236}">
                  <a16:creationId xmlns:a16="http://schemas.microsoft.com/office/drawing/2014/main" id="{162FEE5D-884F-48A1-9DB6-F3DFD6C1679B}"/>
                </a:ext>
              </a:extLst>
            </p:cNvPr>
            <p:cNvCxnSpPr/>
            <p:nvPr/>
          </p:nvCxnSpPr>
          <p:spPr>
            <a:xfrm flipV="1">
              <a:off x="5444289" y="980574"/>
              <a:ext cx="1997243" cy="6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DAC67F56-34DB-467B-B454-F30DF085A579}"/>
                </a:ext>
              </a:extLst>
            </p:cNvPr>
            <p:cNvCxnSpPr/>
            <p:nvPr/>
          </p:nvCxnSpPr>
          <p:spPr>
            <a:xfrm flipH="1">
              <a:off x="5450305" y="986589"/>
              <a:ext cx="1997242" cy="7760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5C864C7B-11AD-4A7A-90CF-C4F1541AFD7D}"/>
                </a:ext>
              </a:extLst>
            </p:cNvPr>
            <p:cNvCxnSpPr/>
            <p:nvPr/>
          </p:nvCxnSpPr>
          <p:spPr>
            <a:xfrm>
              <a:off x="5444289" y="1762626"/>
              <a:ext cx="1997243"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1" name="Image 10">
            <a:extLst>
              <a:ext uri="{FF2B5EF4-FFF2-40B4-BE49-F238E27FC236}">
                <a16:creationId xmlns:a16="http://schemas.microsoft.com/office/drawing/2014/main" id="{5FD007F7-7D58-4337-8C9E-9E9D96349C9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251700" y="2971798"/>
            <a:ext cx="3136899" cy="1810337"/>
          </a:xfrm>
          <a:prstGeom prst="rect">
            <a:avLst/>
          </a:prstGeom>
          <a:noFill/>
          <a:ln>
            <a:noFill/>
          </a:ln>
        </p:spPr>
      </p:pic>
    </p:spTree>
    <p:extLst>
      <p:ext uri="{BB962C8B-B14F-4D97-AF65-F5344CB8AC3E}">
        <p14:creationId xmlns:p14="http://schemas.microsoft.com/office/powerpoint/2010/main" val="4250346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1D5FA69E-6851-4282-8AE7-918474B21B9C}"/>
              </a:ext>
            </a:extLst>
          </p:cNvPr>
          <p:cNvSpPr>
            <a:spLocks noGrp="1"/>
          </p:cNvSpPr>
          <p:nvPr>
            <p:ph idx="1"/>
          </p:nvPr>
        </p:nvSpPr>
        <p:spPr>
          <a:xfrm>
            <a:off x="685800" y="1295400"/>
            <a:ext cx="10820400" cy="4931156"/>
          </a:xfrm>
        </p:spPr>
        <p:txBody>
          <a:bodyPr>
            <a:normAutofit/>
          </a:bodyPr>
          <a:lstStyle/>
          <a:p>
            <a:pPr marL="0" indent="0">
              <a:lnSpc>
                <a:spcPct val="100000"/>
              </a:lnSpc>
              <a:buNone/>
            </a:pPr>
            <a:r>
              <a:rPr lang="fr-FR" sz="2000" dirty="0">
                <a:solidFill>
                  <a:srgbClr val="FF0000"/>
                </a:solidFill>
              </a:rPr>
              <a:t>La composition c’est l’agencement des éléments à l’intérieur d’une image</a:t>
            </a:r>
            <a:r>
              <a:rPr lang="fr-FR" sz="2000" dirty="0"/>
              <a:t>. Elle  a pour effet la hiérarchisation de la vision, elle oriente la lecture de l’image. C’est la composition des formes composant l’image.</a:t>
            </a:r>
          </a:p>
          <a:p>
            <a:pPr lvl="1">
              <a:lnSpc>
                <a:spcPct val="100000"/>
              </a:lnSpc>
            </a:pPr>
            <a:r>
              <a:rPr lang="fr-FR" dirty="0">
                <a:solidFill>
                  <a:srgbClr val="FF0000"/>
                </a:solidFill>
              </a:rPr>
              <a:t>Elle est symétrique </a:t>
            </a:r>
            <a:r>
              <a:rPr lang="fr-FR" dirty="0"/>
              <a:t>lorsque les éléments de l’images semble se répartir de manière équilibrée et répétitive de par et d’autre d’un axe de symétrie (vertical/horizontal).</a:t>
            </a:r>
          </a:p>
          <a:p>
            <a:pPr lvl="1">
              <a:lnSpc>
                <a:spcPct val="100000"/>
              </a:lnSpc>
            </a:pPr>
            <a:r>
              <a:rPr lang="fr-FR" dirty="0">
                <a:solidFill>
                  <a:srgbClr val="FF0000"/>
                </a:solidFill>
              </a:rPr>
              <a:t>Composition au tiers </a:t>
            </a:r>
            <a:r>
              <a:rPr lang="fr-FR" dirty="0"/>
              <a:t>: découpage du rectangle de l’image en trois partie égales qui rompt la monotonie de la symétrie, tout en conservant un certain équilibre. On trouve également une composition asymétrique divisant l’image en 1/3 et 2/3.</a:t>
            </a:r>
          </a:p>
          <a:p>
            <a:pPr lvl="1">
              <a:lnSpc>
                <a:spcPct val="100000"/>
              </a:lnSpc>
            </a:pPr>
            <a:r>
              <a:rPr lang="fr-FR" dirty="0">
                <a:solidFill>
                  <a:srgbClr val="FF0000"/>
                </a:solidFill>
              </a:rPr>
              <a:t>Les points forts </a:t>
            </a:r>
            <a:r>
              <a:rPr lang="fr-FR" dirty="0"/>
              <a:t>: attirent le regard, constituant un sens de lecture obligatoire de l’œil. Ils se trouvent aux croisements des lignes</a:t>
            </a:r>
          </a:p>
        </p:txBody>
      </p:sp>
      <p:pic>
        <p:nvPicPr>
          <p:cNvPr id="5" name="Image 4">
            <a:extLst>
              <a:ext uri="{FF2B5EF4-FFF2-40B4-BE49-F238E27FC236}">
                <a16:creationId xmlns:a16="http://schemas.microsoft.com/office/drawing/2014/main" id="{E8134CCC-3DF3-4492-A3CF-155989B9A57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340350" y="5347502"/>
            <a:ext cx="2019300" cy="1343025"/>
          </a:xfrm>
          <a:prstGeom prst="rect">
            <a:avLst/>
          </a:prstGeom>
          <a:noFill/>
          <a:ln>
            <a:noFill/>
          </a:ln>
        </p:spPr>
      </p:pic>
      <p:pic>
        <p:nvPicPr>
          <p:cNvPr id="6" name="Image 5">
            <a:extLst>
              <a:ext uri="{FF2B5EF4-FFF2-40B4-BE49-F238E27FC236}">
                <a16:creationId xmlns:a16="http://schemas.microsoft.com/office/drawing/2014/main" id="{CF31BBCB-83B0-4DFD-BC37-DF782A5AB35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766050" y="5029199"/>
            <a:ext cx="2787650" cy="1661327"/>
          </a:xfrm>
          <a:prstGeom prst="rect">
            <a:avLst/>
          </a:prstGeom>
          <a:noFill/>
          <a:ln>
            <a:noFill/>
          </a:ln>
        </p:spPr>
      </p:pic>
    </p:spTree>
    <p:extLst>
      <p:ext uri="{BB962C8B-B14F-4D97-AF65-F5344CB8AC3E}">
        <p14:creationId xmlns:p14="http://schemas.microsoft.com/office/powerpoint/2010/main" val="3701497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42950" y="1409700"/>
            <a:ext cx="10820400" cy="5257800"/>
          </a:xfrm>
        </p:spPr>
        <p:txBody>
          <a:bodyPr>
            <a:normAutofit/>
          </a:bodyPr>
          <a:lstStyle/>
          <a:p>
            <a:r>
              <a:rPr lang="fr-FR" sz="2000" dirty="0">
                <a:solidFill>
                  <a:srgbClr val="FF0000"/>
                </a:solidFill>
              </a:rPr>
              <a:t>Les lignes de force </a:t>
            </a:r>
            <a:r>
              <a:rPr lang="fr-FR" sz="2000" dirty="0"/>
              <a:t>: lignes simples, courbe ou rectilignes qui contribuent à la construction et la lecture de l’image. Ce sont notamment des lignes horizontales, verticales, obliques et diagonales (d’un coin à l’autre de l'image).</a:t>
            </a:r>
          </a:p>
          <a:p>
            <a:r>
              <a:rPr lang="fr-FR" sz="2000" dirty="0">
                <a:solidFill>
                  <a:srgbClr val="FF0000"/>
                </a:solidFill>
              </a:rPr>
              <a:t>Les verticales et horizontales </a:t>
            </a:r>
            <a:r>
              <a:rPr lang="fr-FR" sz="2000" dirty="0"/>
              <a:t>évoquent la stabilité.</a:t>
            </a:r>
          </a:p>
          <a:p>
            <a:r>
              <a:rPr lang="fr-FR" sz="2000" dirty="0">
                <a:solidFill>
                  <a:srgbClr val="FF0000"/>
                </a:solidFill>
              </a:rPr>
              <a:t>Les diagonales et obliques </a:t>
            </a:r>
            <a:r>
              <a:rPr lang="fr-FR" sz="2000" dirty="0"/>
              <a:t>évoque le dynamisme, un mouvement ascendant, voire l’instabilité.</a:t>
            </a:r>
          </a:p>
          <a:p>
            <a:pPr marL="0" indent="0">
              <a:buNone/>
            </a:pPr>
            <a:endParaRPr lang="fr-FR" sz="2000" dirty="0"/>
          </a:p>
          <a:p>
            <a:pPr marL="0" indent="0">
              <a:buNone/>
            </a:pPr>
            <a:endParaRPr lang="fr-FR" sz="2000" dirty="0"/>
          </a:p>
          <a:p>
            <a:pPr marL="0" indent="0">
              <a:buNone/>
            </a:pPr>
            <a:endParaRPr lang="fr-FR" sz="2000" dirty="0"/>
          </a:p>
          <a:p>
            <a:r>
              <a:rPr lang="fr-FR" sz="2000" dirty="0"/>
              <a:t>Si il s’agit de </a:t>
            </a:r>
            <a:r>
              <a:rPr lang="fr-FR" sz="2000" dirty="0">
                <a:solidFill>
                  <a:srgbClr val="FF0000"/>
                </a:solidFill>
              </a:rPr>
              <a:t>lignes brisées </a:t>
            </a:r>
            <a:r>
              <a:rPr lang="fr-FR" sz="2000" dirty="0"/>
              <a:t>nous pouvons évoquer un effet de rupture.</a:t>
            </a:r>
          </a:p>
          <a:p>
            <a:r>
              <a:rPr lang="fr-FR" sz="2000" dirty="0">
                <a:solidFill>
                  <a:srgbClr val="FF0000"/>
                </a:solidFill>
              </a:rPr>
              <a:t>Les formes géométriques </a:t>
            </a:r>
            <a:r>
              <a:rPr lang="fr-FR" sz="2000" dirty="0"/>
              <a:t>: sont constituées par les points et lignes principaux ainsi que la répartition de masses ( composition circulaire, pyramidale…)</a:t>
            </a:r>
          </a:p>
          <a:p>
            <a:r>
              <a:rPr lang="fr-FR" sz="2000" dirty="0">
                <a:solidFill>
                  <a:srgbClr val="FF0000"/>
                </a:solidFill>
              </a:rPr>
              <a:t>La construction axiale </a:t>
            </a:r>
            <a:r>
              <a:rPr lang="fr-FR" sz="2000" dirty="0"/>
              <a:t>:  qui place le sujet exactement dans l’axe du regard, généralement au centre précis de la photographie.</a:t>
            </a:r>
          </a:p>
          <a:p>
            <a:endParaRPr lang="fr-FR" sz="2000" dirty="0"/>
          </a:p>
        </p:txBody>
      </p:sp>
      <p:pic>
        <p:nvPicPr>
          <p:cNvPr id="4" name="Image 3">
            <a:extLst>
              <a:ext uri="{FF2B5EF4-FFF2-40B4-BE49-F238E27FC236}">
                <a16:creationId xmlns:a16="http://schemas.microsoft.com/office/drawing/2014/main" id="{4AD6EFA0-3240-49A4-A8DD-CBF03BAE72B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952750" y="3159124"/>
            <a:ext cx="2279650" cy="1450975"/>
          </a:xfrm>
          <a:prstGeom prst="rect">
            <a:avLst/>
          </a:prstGeom>
          <a:noFill/>
          <a:ln>
            <a:noFill/>
          </a:ln>
        </p:spPr>
      </p:pic>
      <p:pic>
        <p:nvPicPr>
          <p:cNvPr id="5" name="Image 4">
            <a:extLst>
              <a:ext uri="{FF2B5EF4-FFF2-40B4-BE49-F238E27FC236}">
                <a16:creationId xmlns:a16="http://schemas.microsoft.com/office/drawing/2014/main" id="{16E480EA-8880-4488-ACBB-C8922212C26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708650" y="3159124"/>
            <a:ext cx="2279650" cy="1450975"/>
          </a:xfrm>
          <a:prstGeom prst="rect">
            <a:avLst/>
          </a:prstGeom>
          <a:noFill/>
          <a:ln>
            <a:noFill/>
          </a:ln>
        </p:spPr>
      </p:pic>
    </p:spTree>
    <p:extLst>
      <p:ext uri="{BB962C8B-B14F-4D97-AF65-F5344CB8AC3E}">
        <p14:creationId xmlns:p14="http://schemas.microsoft.com/office/powerpoint/2010/main" val="1026348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5800" y="1520190"/>
            <a:ext cx="10820400" cy="4698495"/>
          </a:xfrm>
        </p:spPr>
        <p:txBody>
          <a:bodyPr>
            <a:normAutofit/>
          </a:bodyPr>
          <a:lstStyle/>
          <a:p>
            <a:r>
              <a:rPr lang="fr-FR" sz="2000" dirty="0">
                <a:solidFill>
                  <a:srgbClr val="FF0000"/>
                </a:solidFill>
              </a:rPr>
              <a:t>La construction focalisée </a:t>
            </a:r>
            <a:r>
              <a:rPr lang="fr-FR" sz="2000" dirty="0"/>
              <a:t>: Lignes de forces convergeant vers un point qui fait référence au foyer, lieu où se trouve souvent le sujet principal. Le regard est attiré vers un point stratégique de l’image.</a:t>
            </a:r>
          </a:p>
          <a:p>
            <a:endParaRPr lang="fr-FR" sz="2000" dirty="0"/>
          </a:p>
          <a:p>
            <a:r>
              <a:rPr lang="fr-FR" sz="2000" dirty="0">
                <a:solidFill>
                  <a:srgbClr val="FF0000"/>
                </a:solidFill>
              </a:rPr>
              <a:t>La construction en profondeur </a:t>
            </a:r>
            <a:r>
              <a:rPr lang="fr-FR" sz="2000" dirty="0"/>
              <a:t>: où le sujet est intégré à une scène dans un décor représenté en perspective et tient le devant de la scène, au premier plan.</a:t>
            </a:r>
          </a:p>
          <a:p>
            <a:endParaRPr lang="fr-FR" sz="2000" dirty="0"/>
          </a:p>
          <a:p>
            <a:r>
              <a:rPr lang="fr-FR" sz="2000" dirty="0">
                <a:solidFill>
                  <a:srgbClr val="FF0000"/>
                </a:solidFill>
              </a:rPr>
              <a:t>La construction séquentielle </a:t>
            </a:r>
            <a:r>
              <a:rPr lang="fr-FR" sz="2000" dirty="0"/>
              <a:t>: qui consiste à faire parcourir l’image du regard, étapes par étapes pour qu’il chute finalement, sur le sujet principal (produit, logo, publicité....) situé le plus souvent en bas à droite de la mise en page.</a:t>
            </a:r>
          </a:p>
          <a:p>
            <a:endParaRPr lang="fr-FR" sz="2000" dirty="0"/>
          </a:p>
          <a:p>
            <a:r>
              <a:rPr lang="fr-FR" sz="2000" dirty="0"/>
              <a:t>Le cas courant est </a:t>
            </a:r>
            <a:r>
              <a:rPr lang="fr-FR" sz="2000" dirty="0">
                <a:solidFill>
                  <a:srgbClr val="FF0000"/>
                </a:solidFill>
              </a:rPr>
              <a:t>la construction en Z</a:t>
            </a:r>
            <a:r>
              <a:rPr lang="fr-FR" sz="2000" dirty="0"/>
              <a:t>, qui fait appel à l’habitude de lecture partant du coin supérieur gauche pour aboutir au coin inférieur droit.</a:t>
            </a:r>
          </a:p>
        </p:txBody>
      </p:sp>
    </p:spTree>
    <p:extLst>
      <p:ext uri="{BB962C8B-B14F-4D97-AF65-F5344CB8AC3E}">
        <p14:creationId xmlns:p14="http://schemas.microsoft.com/office/powerpoint/2010/main" val="2370395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063740" y="528638"/>
            <a:ext cx="4297680" cy="5828979"/>
          </a:xfrm>
          <a:prstGeom prst="rect">
            <a:avLst/>
          </a:prstGeom>
        </p:spPr>
      </p:pic>
      <p:pic>
        <p:nvPicPr>
          <p:cNvPr id="3" name="Image 2"/>
          <p:cNvPicPr>
            <a:picLocks noChangeAspect="1"/>
          </p:cNvPicPr>
          <p:nvPr/>
        </p:nvPicPr>
        <p:blipFill>
          <a:blip r:embed="rId3"/>
          <a:stretch>
            <a:fillRect/>
          </a:stretch>
        </p:blipFill>
        <p:spPr>
          <a:xfrm>
            <a:off x="999172" y="456290"/>
            <a:ext cx="3801428" cy="5973673"/>
          </a:xfrm>
          <a:prstGeom prst="rect">
            <a:avLst/>
          </a:prstGeom>
        </p:spPr>
      </p:pic>
    </p:spTree>
    <p:extLst>
      <p:ext uri="{BB962C8B-B14F-4D97-AF65-F5344CB8AC3E}">
        <p14:creationId xmlns:p14="http://schemas.microsoft.com/office/powerpoint/2010/main" val="1119600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lumière et l’éclairage</a:t>
            </a:r>
          </a:p>
        </p:txBody>
      </p:sp>
      <p:sp>
        <p:nvSpPr>
          <p:cNvPr id="3" name="Espace réservé du contenu 2"/>
          <p:cNvSpPr>
            <a:spLocks noGrp="1"/>
          </p:cNvSpPr>
          <p:nvPr>
            <p:ph idx="1"/>
          </p:nvPr>
        </p:nvSpPr>
        <p:spPr/>
        <p:txBody>
          <a:bodyPr/>
          <a:lstStyle/>
          <a:p>
            <a:pPr marL="0" indent="0">
              <a:buNone/>
            </a:pPr>
            <a:r>
              <a:rPr lang="fr-FR" dirty="0"/>
              <a:t>La photographie étant par définition « l’écriture par la lumière », celle-ci est indispensable autant à la formation de l’image qu’à sa perception.</a:t>
            </a:r>
          </a:p>
          <a:p>
            <a:pPr marL="0" indent="0">
              <a:buNone/>
            </a:pPr>
            <a:r>
              <a:rPr lang="fr-FR" dirty="0"/>
              <a:t>L'éclairage est caractérisé par son intensité, son angularité (sa direction) et sa dominante colorée(ou qualité).</a:t>
            </a:r>
          </a:p>
          <a:p>
            <a:pPr marL="0" indent="0">
              <a:buNone/>
            </a:pPr>
            <a:r>
              <a:rPr lang="fr-FR" dirty="0"/>
              <a:t>Il peut résulter d’une ou de plusieurs sources lumineuse :</a:t>
            </a:r>
          </a:p>
          <a:p>
            <a:r>
              <a:rPr lang="fr-FR" dirty="0"/>
              <a:t>Naturelle</a:t>
            </a:r>
          </a:p>
          <a:p>
            <a:r>
              <a:rPr lang="fr-FR" dirty="0"/>
              <a:t>Artificielle (flash, lampes, projecteurs…)</a:t>
            </a:r>
          </a:p>
          <a:p>
            <a:r>
              <a:rPr lang="fr-FR" dirty="0"/>
              <a:t>Composite.</a:t>
            </a:r>
          </a:p>
        </p:txBody>
      </p:sp>
    </p:spTree>
    <p:extLst>
      <p:ext uri="{BB962C8B-B14F-4D97-AF65-F5344CB8AC3E}">
        <p14:creationId xmlns:p14="http://schemas.microsoft.com/office/powerpoint/2010/main" val="4077549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5800" y="1440180"/>
            <a:ext cx="10820400" cy="4778505"/>
          </a:xfrm>
        </p:spPr>
        <p:txBody>
          <a:bodyPr>
            <a:normAutofit lnSpcReduction="10000"/>
          </a:bodyPr>
          <a:lstStyle/>
          <a:p>
            <a:r>
              <a:rPr lang="fr-FR" sz="2000" dirty="0">
                <a:solidFill>
                  <a:srgbClr val="FF0000"/>
                </a:solidFill>
              </a:rPr>
              <a:t>Un éclairage composite </a:t>
            </a:r>
            <a:r>
              <a:rPr lang="fr-FR" sz="2000" dirty="0"/>
              <a:t>permet par exemple d’opposer des tons froids foncés (éclairage à la lueur des étoiles) et des tons chauds clairs (éclairage violent d’un réverbère). </a:t>
            </a:r>
          </a:p>
          <a:p>
            <a:pPr marL="0" indent="0">
              <a:buNone/>
            </a:pPr>
            <a:r>
              <a:rPr lang="fr-FR" sz="2000" dirty="0"/>
              <a:t>On distingue également l’éclairage diurne (de jour) de l’éclairage du soir (feu, bougie, lampe) ou nocturne (de nuit : étoiles, lune, lampadaires).</a:t>
            </a:r>
          </a:p>
          <a:p>
            <a:pPr marL="0" indent="0" algn="ctr">
              <a:buNone/>
            </a:pPr>
            <a:r>
              <a:rPr lang="fr-FR" sz="2000" b="1" dirty="0">
                <a:solidFill>
                  <a:schemeClr val="accent2"/>
                </a:solidFill>
              </a:rPr>
              <a:t>Le première variable importante est l’intensité de la lumière.</a:t>
            </a:r>
          </a:p>
          <a:p>
            <a:pPr marL="0" indent="0">
              <a:buNone/>
            </a:pPr>
            <a:endParaRPr lang="fr-FR" sz="2000" dirty="0"/>
          </a:p>
          <a:p>
            <a:r>
              <a:rPr lang="fr-FR" sz="2000" dirty="0">
                <a:solidFill>
                  <a:srgbClr val="FF0000"/>
                </a:solidFill>
              </a:rPr>
              <a:t>Lumière directe </a:t>
            </a:r>
            <a:r>
              <a:rPr lang="fr-FR" sz="2000" dirty="0"/>
              <a:t>: si la source lumineuse éclaire directement le sujet il paraît contrasté. Il s’agit d’un éclairage modelant qui distingue nettement les zones d’ombres et de lumières. </a:t>
            </a:r>
          </a:p>
          <a:p>
            <a:pPr marL="0" indent="0">
              <a:buNone/>
            </a:pPr>
            <a:r>
              <a:rPr lang="fr-FR" sz="2000" dirty="0"/>
              <a:t>Les plans et les surfaces éclairés jouent, au niveau perceptif, un rôle attractif instantané tandis que les ombres ont à l’inverse un caractère répulsif.</a:t>
            </a:r>
          </a:p>
          <a:p>
            <a:pPr marL="0" indent="0">
              <a:buNone/>
            </a:pPr>
            <a:r>
              <a:rPr lang="fr-FR" sz="2000" dirty="0"/>
              <a:t>Le regard est ainsi guidé par ces relations et passe généralement du clair au sombre. Les contrastes chromatiques sont eux aussi marqués : Couleurs plus violentes (saturées) dans les zones éclairées et quasi inexistante dans les zones d’ombres.</a:t>
            </a:r>
          </a:p>
        </p:txBody>
      </p:sp>
    </p:spTree>
    <p:extLst>
      <p:ext uri="{BB962C8B-B14F-4D97-AF65-F5344CB8AC3E}">
        <p14:creationId xmlns:p14="http://schemas.microsoft.com/office/powerpoint/2010/main" val="1675202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5800" y="1725930"/>
            <a:ext cx="10820400" cy="4492755"/>
          </a:xfrm>
        </p:spPr>
        <p:txBody>
          <a:bodyPr>
            <a:normAutofit lnSpcReduction="10000"/>
          </a:bodyPr>
          <a:lstStyle/>
          <a:p>
            <a:r>
              <a:rPr lang="fr-FR" sz="2000" dirty="0">
                <a:solidFill>
                  <a:srgbClr val="FF0000"/>
                </a:solidFill>
              </a:rPr>
              <a:t>Clair/obscur</a:t>
            </a:r>
            <a:r>
              <a:rPr lang="fr-FR" sz="2000" dirty="0"/>
              <a:t> : Le « </a:t>
            </a:r>
            <a:r>
              <a:rPr lang="fr-FR" sz="2000" dirty="0" err="1"/>
              <a:t>chiaroscuro</a:t>
            </a:r>
            <a:r>
              <a:rPr lang="fr-FR" sz="2000" dirty="0"/>
              <a:t> ». C’est l’effet de contraste produit par les lumières et les ombres dans la représentation picturale. Ce terme est souvent utilisé pour décrire un ensemble de lumières et d’ombres douces, fondues et nuancées, plutôt que les contrastes violents aux effets dramatiques. Il joue un rôle important dans le rendu de la troisième dimension : le modelé, le volume des objets, le relief et la profondeur de l’espace.</a:t>
            </a:r>
          </a:p>
          <a:p>
            <a:endParaRPr lang="fr-FR" sz="2000" dirty="0"/>
          </a:p>
          <a:p>
            <a:r>
              <a:rPr lang="fr-FR" sz="2000" dirty="0">
                <a:solidFill>
                  <a:srgbClr val="FF0000"/>
                </a:solidFill>
              </a:rPr>
              <a:t>Lumière diffuse </a:t>
            </a:r>
            <a:r>
              <a:rPr lang="fr-FR" sz="2000" dirty="0"/>
              <a:t>: L’éclairage indirect estompe les reliefs et efface les ombres; il en résulte une représentation plus plate de l’objet et une homogénéité des zones colorées. </a:t>
            </a:r>
          </a:p>
          <a:p>
            <a:pPr marL="0" indent="0">
              <a:buNone/>
            </a:pPr>
            <a:r>
              <a:rPr lang="fr-FR" sz="2000" dirty="0"/>
              <a:t>Dans la nature, l'éclairage diffus est dû à un ciel voilé par une brume ou une couche nuageuse ( le soleil est réfracté par les gouttelettes d’eau en suspension dans l’air). </a:t>
            </a:r>
          </a:p>
          <a:p>
            <a:pPr marL="0" indent="0">
              <a:buNone/>
            </a:pPr>
            <a:r>
              <a:rPr lang="fr-FR" sz="2000" dirty="0"/>
              <a:t>C’est le cas d’un paysage hivernal (neige, brouillard…) ou d’un portrait en à-plat, sans ombres portées. </a:t>
            </a:r>
          </a:p>
          <a:p>
            <a:pPr marL="0" indent="0">
              <a:buNone/>
            </a:pPr>
            <a:r>
              <a:rPr lang="fr-FR" sz="2000" dirty="0"/>
              <a:t>En studios, on utilise des écrans diffuseurs de lumière devant les sources artificielles.</a:t>
            </a:r>
          </a:p>
        </p:txBody>
      </p:sp>
    </p:spTree>
    <p:extLst>
      <p:ext uri="{BB962C8B-B14F-4D97-AF65-F5344CB8AC3E}">
        <p14:creationId xmlns:p14="http://schemas.microsoft.com/office/powerpoint/2010/main" val="1602314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078070" y="2080260"/>
            <a:ext cx="10100470" cy="3328035"/>
          </a:xfrm>
          <a:prstGeom prst="rect">
            <a:avLst/>
          </a:prstGeom>
        </p:spPr>
      </p:pic>
    </p:spTree>
    <p:extLst>
      <p:ext uri="{BB962C8B-B14F-4D97-AF65-F5344CB8AC3E}">
        <p14:creationId xmlns:p14="http://schemas.microsoft.com/office/powerpoint/2010/main" val="4294420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communication</a:t>
            </a:r>
          </a:p>
        </p:txBody>
      </p:sp>
      <p:sp>
        <p:nvSpPr>
          <p:cNvPr id="3" name="Espace réservé du contenu 2"/>
          <p:cNvSpPr>
            <a:spLocks noGrp="1"/>
          </p:cNvSpPr>
          <p:nvPr>
            <p:ph idx="1"/>
          </p:nvPr>
        </p:nvSpPr>
        <p:spPr>
          <a:xfrm>
            <a:off x="685800" y="2924403"/>
            <a:ext cx="10820400" cy="1546930"/>
          </a:xfrm>
        </p:spPr>
        <p:txBody>
          <a:bodyPr>
            <a:normAutofit/>
          </a:bodyPr>
          <a:lstStyle/>
          <a:p>
            <a:pPr marL="0" indent="0">
              <a:buNone/>
            </a:pPr>
            <a:r>
              <a:rPr lang="fr-FR" sz="2000" dirty="0"/>
              <a:t>L'objet de toute communication est de transmettre un message compréhensible .</a:t>
            </a:r>
          </a:p>
          <a:p>
            <a:pPr marL="0" indent="0">
              <a:buNone/>
            </a:pPr>
            <a:r>
              <a:rPr lang="fr-FR" sz="2000" dirty="0"/>
              <a:t>Pour que ce message soit perçu sans erreur, la solution reste l’utilisation de codes permettant d’illustrer nos propos, idées ou encore le concepts que l’on veut faire passer.</a:t>
            </a:r>
          </a:p>
        </p:txBody>
      </p:sp>
    </p:spTree>
    <p:extLst>
      <p:ext uri="{BB962C8B-B14F-4D97-AF65-F5344CB8AC3E}">
        <p14:creationId xmlns:p14="http://schemas.microsoft.com/office/powerpoint/2010/main" val="3355630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95600" y="764373"/>
            <a:ext cx="8610600" cy="984417"/>
          </a:xfrm>
        </p:spPr>
        <p:txBody>
          <a:bodyPr/>
          <a:lstStyle/>
          <a:p>
            <a:r>
              <a:rPr lang="fr-FR" dirty="0"/>
              <a:t>Les couleurs</a:t>
            </a:r>
          </a:p>
        </p:txBody>
      </p:sp>
      <p:sp>
        <p:nvSpPr>
          <p:cNvPr id="5" name="Espace réservé du contenu 4"/>
          <p:cNvSpPr>
            <a:spLocks noGrp="1"/>
          </p:cNvSpPr>
          <p:nvPr>
            <p:ph idx="1"/>
          </p:nvPr>
        </p:nvSpPr>
        <p:spPr>
          <a:xfrm>
            <a:off x="685800" y="1885950"/>
            <a:ext cx="10820400" cy="4332735"/>
          </a:xfrm>
        </p:spPr>
        <p:txBody>
          <a:bodyPr>
            <a:normAutofit lnSpcReduction="10000"/>
          </a:bodyPr>
          <a:lstStyle/>
          <a:p>
            <a:pPr marL="0" indent="0">
              <a:lnSpc>
                <a:spcPct val="150000"/>
              </a:lnSpc>
              <a:buNone/>
            </a:pPr>
            <a:r>
              <a:rPr lang="fr-FR" sz="2000" dirty="0"/>
              <a:t>Les couleurs ont, comme vous le savez, des significations. Nous voyons des couleurs constamment et ces couleurs évoquent en nous des sensations, des sentiments, des émotions dans certains cas. Elles ont des significations claires.</a:t>
            </a:r>
          </a:p>
          <a:p>
            <a:pPr marL="0" indent="0">
              <a:lnSpc>
                <a:spcPct val="150000"/>
              </a:lnSpc>
              <a:buNone/>
            </a:pPr>
            <a:r>
              <a:rPr lang="fr-FR" sz="2000" dirty="0"/>
              <a:t>Nous allons voir ensemble dix couleurs, ou plutôt des « familles des couleurs », puisqu’il existe par exemple des milliers de jaunes différents, et pour chacune des ces familles de la couleurs nous allons voir leur signification dans l’inconscient collectif.</a:t>
            </a:r>
          </a:p>
          <a:p>
            <a:pPr marL="0" indent="0" algn="ctr">
              <a:lnSpc>
                <a:spcPct val="150000"/>
              </a:lnSpc>
              <a:buNone/>
            </a:pPr>
            <a:r>
              <a:rPr lang="fr-FR" sz="2000" b="1" dirty="0">
                <a:solidFill>
                  <a:schemeClr val="accent2"/>
                </a:solidFill>
              </a:rPr>
              <a:t>Alors attention !! nous évoquerons leur signification dans le monde occidental, mais si vous devez utiliser des couleurs au japon par exemple, sachez que leurs significations sont très différentes.</a:t>
            </a:r>
          </a:p>
        </p:txBody>
      </p:sp>
    </p:spTree>
    <p:extLst>
      <p:ext uri="{BB962C8B-B14F-4D97-AF65-F5344CB8AC3E}">
        <p14:creationId xmlns:p14="http://schemas.microsoft.com/office/powerpoint/2010/main" val="1639617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692324" y="116089"/>
            <a:ext cx="6807351" cy="6625821"/>
          </a:xfrm>
          <a:prstGeom prst="rect">
            <a:avLst/>
          </a:prstGeom>
        </p:spPr>
      </p:pic>
    </p:spTree>
    <p:extLst>
      <p:ext uri="{BB962C8B-B14F-4D97-AF65-F5344CB8AC3E}">
        <p14:creationId xmlns:p14="http://schemas.microsoft.com/office/powerpoint/2010/main" val="876643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95600" y="764005"/>
            <a:ext cx="8610600" cy="1257300"/>
          </a:xfrm>
        </p:spPr>
        <p:txBody>
          <a:bodyPr>
            <a:normAutofit/>
          </a:bodyPr>
          <a:lstStyle/>
          <a:p>
            <a:r>
              <a:rPr lang="fr-FR" dirty="0"/>
              <a:t>Les couleurs primaires, secondaires et tertiaires.</a:t>
            </a:r>
          </a:p>
        </p:txBody>
      </p:sp>
      <p:sp>
        <p:nvSpPr>
          <p:cNvPr id="3" name="Espace réservé du contenu 2"/>
          <p:cNvSpPr>
            <a:spLocks noGrp="1"/>
          </p:cNvSpPr>
          <p:nvPr>
            <p:ph idx="1"/>
          </p:nvPr>
        </p:nvSpPr>
        <p:spPr>
          <a:xfrm>
            <a:off x="685800" y="2541864"/>
            <a:ext cx="10820400" cy="4043493"/>
          </a:xfrm>
        </p:spPr>
        <p:txBody>
          <a:bodyPr>
            <a:normAutofit/>
          </a:bodyPr>
          <a:lstStyle/>
          <a:p>
            <a:pPr marL="0" indent="0">
              <a:buNone/>
            </a:pPr>
            <a:r>
              <a:rPr lang="fr-FR" sz="2000" dirty="0"/>
              <a:t>Les couleurs primaires sont des couleurs dites de base. Elles ne peuvent pas être obtenues grâce à d’autres couleurs.</a:t>
            </a:r>
          </a:p>
          <a:p>
            <a:pPr marL="0" indent="0" algn="ctr">
              <a:buNone/>
            </a:pPr>
            <a:r>
              <a:rPr lang="fr-FR" sz="2000" b="1" dirty="0">
                <a:solidFill>
                  <a:schemeClr val="accent2"/>
                </a:solidFill>
              </a:rPr>
              <a:t>Il existe trois couleurs primaires : Jaune, Bleu, Rouge.</a:t>
            </a:r>
          </a:p>
          <a:p>
            <a:pPr marL="0" indent="0" algn="ctr">
              <a:buNone/>
            </a:pPr>
            <a:endParaRPr lang="fr-FR" sz="2000" b="1" dirty="0">
              <a:solidFill>
                <a:schemeClr val="accent2"/>
              </a:solidFill>
            </a:endParaRPr>
          </a:p>
          <a:p>
            <a:pPr marL="0" indent="0">
              <a:buNone/>
            </a:pPr>
            <a:r>
              <a:rPr lang="fr-FR" sz="2000" dirty="0"/>
              <a:t>Les couleurs secondaires sont obtenues grâce au mélange de 2 couleurs primaires.</a:t>
            </a:r>
          </a:p>
          <a:p>
            <a:pPr marL="0" indent="0" algn="ctr">
              <a:buNone/>
            </a:pPr>
            <a:r>
              <a:rPr lang="fr-FR" sz="2000" dirty="0"/>
              <a:t>	</a:t>
            </a:r>
            <a:r>
              <a:rPr lang="fr-FR" sz="2000" b="1" dirty="0">
                <a:solidFill>
                  <a:schemeClr val="accent2"/>
                </a:solidFill>
              </a:rPr>
              <a:t>Il existe donc trois couleurs secondaires : </a:t>
            </a:r>
          </a:p>
          <a:p>
            <a:pPr marL="0" indent="0" algn="ctr">
              <a:buNone/>
            </a:pPr>
            <a:r>
              <a:rPr lang="fr-FR" sz="2000" b="1" dirty="0">
                <a:solidFill>
                  <a:schemeClr val="accent2"/>
                </a:solidFill>
              </a:rPr>
              <a:t>Vert (Jaune+ Bleu)</a:t>
            </a:r>
          </a:p>
          <a:p>
            <a:pPr marL="0" indent="0" algn="ctr">
              <a:buNone/>
            </a:pPr>
            <a:r>
              <a:rPr lang="fr-FR" sz="2000" b="1" dirty="0">
                <a:solidFill>
                  <a:schemeClr val="accent2"/>
                </a:solidFill>
              </a:rPr>
              <a:t>Violet (Bleu + Rouge)</a:t>
            </a:r>
          </a:p>
          <a:p>
            <a:pPr marL="0" indent="0" algn="ctr">
              <a:buNone/>
            </a:pPr>
            <a:r>
              <a:rPr lang="fr-FR" sz="2000" b="1" dirty="0">
                <a:solidFill>
                  <a:schemeClr val="accent2"/>
                </a:solidFill>
              </a:rPr>
              <a:t>Orange (Rouge + Jaune)</a:t>
            </a:r>
          </a:p>
        </p:txBody>
      </p:sp>
    </p:spTree>
    <p:extLst>
      <p:ext uri="{BB962C8B-B14F-4D97-AF65-F5344CB8AC3E}">
        <p14:creationId xmlns:p14="http://schemas.microsoft.com/office/powerpoint/2010/main" val="11333904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couleurs tertiaires</a:t>
            </a:r>
          </a:p>
        </p:txBody>
      </p:sp>
      <p:sp>
        <p:nvSpPr>
          <p:cNvPr id="3" name="Espace réservé du contenu 2"/>
          <p:cNvSpPr>
            <a:spLocks noGrp="1"/>
          </p:cNvSpPr>
          <p:nvPr>
            <p:ph idx="1"/>
          </p:nvPr>
        </p:nvSpPr>
        <p:spPr>
          <a:xfrm>
            <a:off x="685800" y="2228850"/>
            <a:ext cx="10820400" cy="4103370"/>
          </a:xfrm>
        </p:spPr>
        <p:txBody>
          <a:bodyPr>
            <a:normAutofit/>
          </a:bodyPr>
          <a:lstStyle/>
          <a:p>
            <a:pPr marL="0" indent="0">
              <a:buNone/>
            </a:pPr>
            <a:r>
              <a:rPr lang="fr-FR" sz="2000" dirty="0"/>
              <a:t>Une couleur tertiaire s’obtient par mélange d’une couleur primaire et d’une couleur secondaire.</a:t>
            </a:r>
          </a:p>
          <a:p>
            <a:pPr marL="0" indent="0" algn="ctr">
              <a:buNone/>
            </a:pPr>
            <a:r>
              <a:rPr lang="fr-FR" sz="2000" b="1" dirty="0">
                <a:solidFill>
                  <a:schemeClr val="accent2"/>
                </a:solidFill>
              </a:rPr>
              <a:t>Voici les 6 couleurs tertiaires que l’on obtient :</a:t>
            </a:r>
          </a:p>
          <a:p>
            <a:pPr marL="0" indent="0" algn="ctr">
              <a:buNone/>
            </a:pPr>
            <a:endParaRPr lang="fr-FR" sz="2000" b="1" dirty="0">
              <a:solidFill>
                <a:schemeClr val="accent2"/>
              </a:solidFill>
            </a:endParaRPr>
          </a:p>
          <a:p>
            <a:pPr marL="0" indent="0" algn="ctr">
              <a:buNone/>
            </a:pPr>
            <a:r>
              <a:rPr lang="fr-FR" sz="2000" b="1" dirty="0">
                <a:solidFill>
                  <a:schemeClr val="accent2"/>
                </a:solidFill>
              </a:rPr>
              <a:t>	Rouge violacé (Rouge + Violet)</a:t>
            </a:r>
          </a:p>
          <a:p>
            <a:pPr marL="0" indent="0" algn="ctr">
              <a:buNone/>
            </a:pPr>
            <a:r>
              <a:rPr lang="fr-FR" sz="2000" b="1" dirty="0">
                <a:solidFill>
                  <a:schemeClr val="accent2"/>
                </a:solidFill>
              </a:rPr>
              <a:t>	Violet bleuté (violet + Bleu)</a:t>
            </a:r>
          </a:p>
          <a:p>
            <a:pPr marL="0" indent="0" algn="ctr">
              <a:buNone/>
            </a:pPr>
            <a:r>
              <a:rPr lang="fr-FR" sz="2000" b="1" dirty="0">
                <a:solidFill>
                  <a:schemeClr val="accent2"/>
                </a:solidFill>
              </a:rPr>
              <a:t>	Vert bleuté ( Bleu + vert)</a:t>
            </a:r>
          </a:p>
          <a:p>
            <a:pPr marL="0" indent="0" algn="ctr">
              <a:buNone/>
            </a:pPr>
            <a:r>
              <a:rPr lang="fr-FR" sz="2000" b="1" dirty="0">
                <a:solidFill>
                  <a:schemeClr val="accent2"/>
                </a:solidFill>
              </a:rPr>
              <a:t>	Jaune verdâtre (vert + Jaune)</a:t>
            </a:r>
          </a:p>
          <a:p>
            <a:pPr marL="0" indent="0" algn="ctr">
              <a:buNone/>
            </a:pPr>
            <a:r>
              <a:rPr lang="fr-FR" sz="2000" b="1" dirty="0">
                <a:solidFill>
                  <a:schemeClr val="accent2"/>
                </a:solidFill>
              </a:rPr>
              <a:t>	jaune orangé (jaune + orange)</a:t>
            </a:r>
          </a:p>
          <a:p>
            <a:pPr marL="0" indent="0" algn="ctr">
              <a:buNone/>
            </a:pPr>
            <a:r>
              <a:rPr lang="fr-FR" sz="2000" b="1" dirty="0">
                <a:solidFill>
                  <a:schemeClr val="accent2"/>
                </a:solidFill>
              </a:rPr>
              <a:t>	Rouge orangé (Orange + Rouge)</a:t>
            </a:r>
          </a:p>
        </p:txBody>
      </p:sp>
    </p:spTree>
    <p:extLst>
      <p:ext uri="{BB962C8B-B14F-4D97-AF65-F5344CB8AC3E}">
        <p14:creationId xmlns:p14="http://schemas.microsoft.com/office/powerpoint/2010/main" val="491393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La différence entre les couleurs chaudes et les couleurs froides</a:t>
            </a:r>
          </a:p>
        </p:txBody>
      </p:sp>
      <p:pic>
        <p:nvPicPr>
          <p:cNvPr id="4" name="Image 3"/>
          <p:cNvPicPr>
            <a:picLocks noChangeAspect="1"/>
          </p:cNvPicPr>
          <p:nvPr/>
        </p:nvPicPr>
        <p:blipFill>
          <a:blip r:embed="rId2"/>
          <a:stretch>
            <a:fillRect/>
          </a:stretch>
        </p:blipFill>
        <p:spPr>
          <a:xfrm>
            <a:off x="582930" y="2320291"/>
            <a:ext cx="7582852" cy="4133903"/>
          </a:xfrm>
          <a:prstGeom prst="rect">
            <a:avLst/>
          </a:prstGeom>
        </p:spPr>
      </p:pic>
      <p:pic>
        <p:nvPicPr>
          <p:cNvPr id="5" name="Image 4"/>
          <p:cNvPicPr>
            <a:picLocks noChangeAspect="1"/>
          </p:cNvPicPr>
          <p:nvPr/>
        </p:nvPicPr>
        <p:blipFill>
          <a:blip r:embed="rId3"/>
          <a:stretch>
            <a:fillRect/>
          </a:stretch>
        </p:blipFill>
        <p:spPr>
          <a:xfrm>
            <a:off x="8165782" y="2663217"/>
            <a:ext cx="3476625" cy="3448050"/>
          </a:xfrm>
          <a:prstGeom prst="rect">
            <a:avLst/>
          </a:prstGeom>
        </p:spPr>
      </p:pic>
    </p:spTree>
    <p:extLst>
      <p:ext uri="{BB962C8B-B14F-4D97-AF65-F5344CB8AC3E}">
        <p14:creationId xmlns:p14="http://schemas.microsoft.com/office/powerpoint/2010/main" val="10655452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5800" y="1714500"/>
            <a:ext cx="10820400" cy="4504186"/>
          </a:xfrm>
        </p:spPr>
        <p:txBody>
          <a:bodyPr>
            <a:normAutofit/>
          </a:bodyPr>
          <a:lstStyle/>
          <a:p>
            <a:pPr marL="0" indent="0">
              <a:buNone/>
            </a:pPr>
            <a:r>
              <a:rPr lang="fr-FR" sz="2000" dirty="0"/>
              <a:t>La perception de la couleur varie avec,</a:t>
            </a:r>
          </a:p>
          <a:p>
            <a:r>
              <a:rPr lang="fr-FR" sz="2000" b="1" dirty="0">
                <a:solidFill>
                  <a:schemeClr val="accent2"/>
                </a:solidFill>
              </a:rPr>
              <a:t>La distance d’observation :</a:t>
            </a:r>
          </a:p>
          <a:p>
            <a:pPr marL="0" indent="0">
              <a:buNone/>
            </a:pPr>
            <a:r>
              <a:rPr lang="fr-FR" sz="2000" dirty="0"/>
              <a:t>l’éloignement estompe les couleurs, par contre la proximité les ravive.</a:t>
            </a:r>
          </a:p>
          <a:p>
            <a:endParaRPr lang="fr-FR" sz="2000" dirty="0"/>
          </a:p>
          <a:p>
            <a:endParaRPr lang="fr-FR" sz="2000" dirty="0"/>
          </a:p>
          <a:p>
            <a:r>
              <a:rPr lang="fr-FR" sz="2000" b="1" dirty="0">
                <a:solidFill>
                  <a:schemeClr val="accent2"/>
                </a:solidFill>
              </a:rPr>
              <a:t>L’importance de la surface colorée :</a:t>
            </a:r>
          </a:p>
          <a:p>
            <a:pPr marL="0" indent="0">
              <a:buNone/>
            </a:pPr>
            <a:r>
              <a:rPr lang="fr-FR" sz="2000" dirty="0"/>
              <a:t>Plus une couleur est froide plus la surface doit être importante.</a:t>
            </a:r>
          </a:p>
          <a:p>
            <a:pPr marL="0" indent="0">
              <a:buNone/>
            </a:pPr>
            <a:r>
              <a:rPr lang="fr-FR" sz="2000" dirty="0"/>
              <a:t>Plus une couleur est chaude plus la surface doit être réduite.</a:t>
            </a:r>
          </a:p>
          <a:p>
            <a:r>
              <a:rPr lang="fr-FR" sz="2000" dirty="0"/>
              <a:t>Plus une couleur est diluée, plus la surface doit être importante</a:t>
            </a:r>
          </a:p>
          <a:p>
            <a:r>
              <a:rPr lang="fr-FR" sz="2000" dirty="0"/>
              <a:t>Plus la couleur est saturée, plus la surface doit être réduite.</a:t>
            </a:r>
          </a:p>
          <a:p>
            <a:endParaRPr lang="fr-FR" sz="2000" dirty="0"/>
          </a:p>
        </p:txBody>
      </p:sp>
    </p:spTree>
    <p:extLst>
      <p:ext uri="{BB962C8B-B14F-4D97-AF65-F5344CB8AC3E}">
        <p14:creationId xmlns:p14="http://schemas.microsoft.com/office/powerpoint/2010/main" val="21299073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5800" y="1612232"/>
            <a:ext cx="10820400" cy="4606453"/>
          </a:xfrm>
        </p:spPr>
        <p:txBody>
          <a:bodyPr>
            <a:normAutofit/>
          </a:bodyPr>
          <a:lstStyle/>
          <a:p>
            <a:pPr marL="0" indent="0">
              <a:buNone/>
            </a:pPr>
            <a:r>
              <a:rPr lang="fr-FR" sz="2000" dirty="0"/>
              <a:t>Deux couleurs contrastées proches ayant chacune la même surface provoquent un effet désagréable et ont tendance à s’annuler.</a:t>
            </a:r>
          </a:p>
          <a:p>
            <a:pPr marL="0" indent="0">
              <a:buNone/>
            </a:pPr>
            <a:endParaRPr lang="fr-FR" sz="2000" dirty="0"/>
          </a:p>
          <a:p>
            <a:pPr marL="0" indent="0">
              <a:buNone/>
            </a:pPr>
            <a:r>
              <a:rPr lang="fr-FR" sz="2000" dirty="0"/>
              <a:t>Des couleurs ayant une surface différentes se mettent en valeur, par exemple une tâche orange dans un fond bleu.</a:t>
            </a:r>
          </a:p>
          <a:p>
            <a:endParaRPr lang="fr-FR" sz="2000" dirty="0"/>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27024" b="5495"/>
          <a:stretch/>
        </p:blipFill>
        <p:spPr>
          <a:xfrm>
            <a:off x="1955131" y="3486916"/>
            <a:ext cx="3203856" cy="3255403"/>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4447" y="3482049"/>
            <a:ext cx="4906291" cy="3260796"/>
          </a:xfrm>
          <a:prstGeom prst="rect">
            <a:avLst/>
          </a:prstGeom>
        </p:spPr>
      </p:pic>
    </p:spTree>
    <p:extLst>
      <p:ext uri="{BB962C8B-B14F-4D97-AF65-F5344CB8AC3E}">
        <p14:creationId xmlns:p14="http://schemas.microsoft.com/office/powerpoint/2010/main" val="1848693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5800" y="1812022"/>
            <a:ext cx="10820400" cy="4406663"/>
          </a:xfrm>
        </p:spPr>
        <p:txBody>
          <a:bodyPr>
            <a:normAutofit/>
          </a:bodyPr>
          <a:lstStyle/>
          <a:p>
            <a:r>
              <a:rPr lang="fr-FR" sz="2000" dirty="0"/>
              <a:t>La teinte : indique la dominante de la couleur</a:t>
            </a:r>
          </a:p>
          <a:p>
            <a:r>
              <a:rPr lang="fr-FR" sz="2000" dirty="0"/>
              <a:t>La saturation : indique la présence de blanc dans la couleur, qui est de ce fait plus ou moins diluée.</a:t>
            </a:r>
          </a:p>
          <a:p>
            <a:r>
              <a:rPr lang="fr-FR" sz="2000" dirty="0"/>
              <a:t>La luminosité : indique le degré d’éclaircissement d’une couleur.</a:t>
            </a:r>
          </a:p>
          <a:p>
            <a:pPr marL="0" indent="0">
              <a:buNone/>
            </a:pPr>
            <a:endParaRPr lang="fr-FR" sz="2000" dirty="0"/>
          </a:p>
          <a:p>
            <a:pPr marL="0" indent="0" algn="ctr">
              <a:buNone/>
            </a:pPr>
            <a:r>
              <a:rPr lang="fr-FR" sz="2000" b="1" dirty="0">
                <a:solidFill>
                  <a:schemeClr val="accent2"/>
                </a:solidFill>
              </a:rPr>
              <a:t>Les couleurs qui se contrastent entre elles sont celles qui s’opposent sur le cercle chromatique.</a:t>
            </a:r>
          </a:p>
          <a:p>
            <a:pPr marL="0" indent="0" algn="ctr">
              <a:buNone/>
            </a:pPr>
            <a:endParaRPr lang="fr-FR" sz="2000" b="1" dirty="0">
              <a:solidFill>
                <a:schemeClr val="accent2"/>
              </a:solidFill>
            </a:endParaRPr>
          </a:p>
          <a:p>
            <a:pPr marL="0" indent="0">
              <a:buNone/>
            </a:pPr>
            <a:r>
              <a:rPr lang="fr-FR" sz="2000" dirty="0"/>
              <a:t>L’utilisation des couleurs chaude et froides, exprime l’opposition. Les chaudes illustrent les dynamiques positives, les froides des situations de repli ou de crise.</a:t>
            </a:r>
          </a:p>
        </p:txBody>
      </p:sp>
    </p:spTree>
    <p:extLst>
      <p:ext uri="{BB962C8B-B14F-4D97-AF65-F5344CB8AC3E}">
        <p14:creationId xmlns:p14="http://schemas.microsoft.com/office/powerpoint/2010/main" val="2334365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28393" y="1942100"/>
            <a:ext cx="10465218" cy="4651208"/>
          </a:xfrm>
          <a:prstGeom prst="rect">
            <a:avLst/>
          </a:prstGeom>
        </p:spPr>
      </p:pic>
      <p:pic>
        <p:nvPicPr>
          <p:cNvPr id="3" name="Image 2"/>
          <p:cNvPicPr>
            <a:picLocks noChangeAspect="1"/>
          </p:cNvPicPr>
          <p:nvPr/>
        </p:nvPicPr>
        <p:blipFill rotWithShape="1">
          <a:blip r:embed="rId3"/>
          <a:srcRect t="742"/>
          <a:stretch/>
        </p:blipFill>
        <p:spPr>
          <a:xfrm>
            <a:off x="8891331" y="523374"/>
            <a:ext cx="2752474" cy="2482098"/>
          </a:xfrm>
          <a:prstGeom prst="rect">
            <a:avLst/>
          </a:prstGeom>
        </p:spPr>
      </p:pic>
      <p:sp>
        <p:nvSpPr>
          <p:cNvPr id="4" name="Rectangle 3"/>
          <p:cNvSpPr/>
          <p:nvPr/>
        </p:nvSpPr>
        <p:spPr>
          <a:xfrm>
            <a:off x="2392279" y="1015550"/>
            <a:ext cx="6017794" cy="584775"/>
          </a:xfrm>
          <a:prstGeom prst="rect">
            <a:avLst/>
          </a:prstGeom>
        </p:spPr>
        <p:txBody>
          <a:bodyPr wrap="square">
            <a:spAutoFit/>
          </a:bodyPr>
          <a:lstStyle/>
          <a:p>
            <a:r>
              <a:rPr lang="fr-FR" sz="3200" dirty="0"/>
              <a:t>La psychologie des couleurs :</a:t>
            </a:r>
          </a:p>
        </p:txBody>
      </p:sp>
    </p:spTree>
    <p:extLst>
      <p:ext uri="{BB962C8B-B14F-4D97-AF65-F5344CB8AC3E}">
        <p14:creationId xmlns:p14="http://schemas.microsoft.com/office/powerpoint/2010/main" val="36930806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56639" y="1590122"/>
            <a:ext cx="10013891" cy="5078083"/>
          </a:xfrm>
          <a:prstGeom prst="rect">
            <a:avLst/>
          </a:prstGeom>
        </p:spPr>
      </p:pic>
      <p:pic>
        <p:nvPicPr>
          <p:cNvPr id="3" name="Image 2"/>
          <p:cNvPicPr>
            <a:picLocks noChangeAspect="1"/>
          </p:cNvPicPr>
          <p:nvPr/>
        </p:nvPicPr>
        <p:blipFill rotWithShape="1">
          <a:blip r:embed="rId3"/>
          <a:srcRect l="1151" t="168"/>
          <a:stretch/>
        </p:blipFill>
        <p:spPr>
          <a:xfrm>
            <a:off x="8831179" y="415089"/>
            <a:ext cx="2583365" cy="2354016"/>
          </a:xfrm>
          <a:prstGeom prst="rect">
            <a:avLst/>
          </a:prstGeom>
        </p:spPr>
      </p:pic>
    </p:spTree>
    <p:extLst>
      <p:ext uri="{BB962C8B-B14F-4D97-AF65-F5344CB8AC3E}">
        <p14:creationId xmlns:p14="http://schemas.microsoft.com/office/powerpoint/2010/main" val="1569023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64373"/>
            <a:ext cx="11049000" cy="927267"/>
          </a:xfrm>
        </p:spPr>
        <p:txBody>
          <a:bodyPr>
            <a:normAutofit fontScale="90000"/>
          </a:bodyPr>
          <a:lstStyle/>
          <a:p>
            <a:r>
              <a:rPr lang="fr-FR" dirty="0"/>
              <a:t>L’interprétation d’une image fait appel à une multitude de code :</a:t>
            </a:r>
          </a:p>
        </p:txBody>
      </p:sp>
      <p:pic>
        <p:nvPicPr>
          <p:cNvPr id="4" name="Espace réservé du contenu 3"/>
          <p:cNvPicPr>
            <a:picLocks noGrp="1" noChangeAspect="1"/>
          </p:cNvPicPr>
          <p:nvPr>
            <p:ph idx="1"/>
          </p:nvPr>
        </p:nvPicPr>
        <p:blipFill rotWithShape="1">
          <a:blip r:embed="rId2"/>
          <a:srcRect t="11875"/>
          <a:stretch/>
        </p:blipFill>
        <p:spPr>
          <a:xfrm>
            <a:off x="466116" y="2231471"/>
            <a:ext cx="11466617" cy="3632434"/>
          </a:xfrm>
          <a:prstGeom prst="rect">
            <a:avLst/>
          </a:prstGeom>
        </p:spPr>
      </p:pic>
    </p:spTree>
    <p:extLst>
      <p:ext uri="{BB962C8B-B14F-4D97-AF65-F5344CB8AC3E}">
        <p14:creationId xmlns:p14="http://schemas.microsoft.com/office/powerpoint/2010/main" val="2752149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059031" y="1895224"/>
            <a:ext cx="9624416" cy="4668002"/>
          </a:xfrm>
          <a:prstGeom prst="rect">
            <a:avLst/>
          </a:prstGeom>
        </p:spPr>
      </p:pic>
      <p:pic>
        <p:nvPicPr>
          <p:cNvPr id="3" name="Image 2"/>
          <p:cNvPicPr>
            <a:picLocks noChangeAspect="1"/>
          </p:cNvPicPr>
          <p:nvPr/>
        </p:nvPicPr>
        <p:blipFill rotWithShape="1">
          <a:blip r:embed="rId3"/>
          <a:srcRect l="1470" t="533"/>
          <a:stretch/>
        </p:blipFill>
        <p:spPr>
          <a:xfrm>
            <a:off x="8337884" y="385011"/>
            <a:ext cx="2822159" cy="2575512"/>
          </a:xfrm>
          <a:prstGeom prst="rect">
            <a:avLst/>
          </a:prstGeom>
        </p:spPr>
      </p:pic>
    </p:spTree>
    <p:extLst>
      <p:ext uri="{BB962C8B-B14F-4D97-AF65-F5344CB8AC3E}">
        <p14:creationId xmlns:p14="http://schemas.microsoft.com/office/powerpoint/2010/main" val="41143995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63826" y="2041859"/>
            <a:ext cx="11039104" cy="4401052"/>
          </a:xfrm>
          <a:prstGeom prst="rect">
            <a:avLst/>
          </a:prstGeom>
        </p:spPr>
      </p:pic>
      <p:pic>
        <p:nvPicPr>
          <p:cNvPr id="3" name="Image 2"/>
          <p:cNvPicPr>
            <a:picLocks noChangeAspect="1"/>
          </p:cNvPicPr>
          <p:nvPr/>
        </p:nvPicPr>
        <p:blipFill rotWithShape="1">
          <a:blip r:embed="rId3"/>
          <a:srcRect l="1417" t="460"/>
          <a:stretch/>
        </p:blipFill>
        <p:spPr>
          <a:xfrm>
            <a:off x="8373979" y="577517"/>
            <a:ext cx="3348037" cy="3038694"/>
          </a:xfrm>
          <a:prstGeom prst="rect">
            <a:avLst/>
          </a:prstGeom>
        </p:spPr>
      </p:pic>
    </p:spTree>
    <p:extLst>
      <p:ext uri="{BB962C8B-B14F-4D97-AF65-F5344CB8AC3E}">
        <p14:creationId xmlns:p14="http://schemas.microsoft.com/office/powerpoint/2010/main" val="37468484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43137" y="2607844"/>
            <a:ext cx="11379689" cy="3702719"/>
          </a:xfrm>
          <a:prstGeom prst="rect">
            <a:avLst/>
          </a:prstGeom>
        </p:spPr>
      </p:pic>
      <p:pic>
        <p:nvPicPr>
          <p:cNvPr id="3" name="Image 2"/>
          <p:cNvPicPr>
            <a:picLocks noChangeAspect="1"/>
          </p:cNvPicPr>
          <p:nvPr/>
        </p:nvPicPr>
        <p:blipFill>
          <a:blip r:embed="rId3"/>
          <a:stretch>
            <a:fillRect/>
          </a:stretch>
        </p:blipFill>
        <p:spPr>
          <a:xfrm>
            <a:off x="8662155" y="955758"/>
            <a:ext cx="3249429" cy="2954505"/>
          </a:xfrm>
          <a:prstGeom prst="rect">
            <a:avLst/>
          </a:prstGeom>
        </p:spPr>
      </p:pic>
    </p:spTree>
    <p:extLst>
      <p:ext uri="{BB962C8B-B14F-4D97-AF65-F5344CB8AC3E}">
        <p14:creationId xmlns:p14="http://schemas.microsoft.com/office/powerpoint/2010/main" val="29544156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55056" y="1797080"/>
            <a:ext cx="9747033" cy="4742084"/>
          </a:xfrm>
          <a:prstGeom prst="rect">
            <a:avLst/>
          </a:prstGeom>
        </p:spPr>
      </p:pic>
      <p:pic>
        <p:nvPicPr>
          <p:cNvPr id="3" name="Image 2"/>
          <p:cNvPicPr>
            <a:picLocks noChangeAspect="1"/>
          </p:cNvPicPr>
          <p:nvPr/>
        </p:nvPicPr>
        <p:blipFill>
          <a:blip r:embed="rId3"/>
          <a:stretch>
            <a:fillRect/>
          </a:stretch>
        </p:blipFill>
        <p:spPr>
          <a:xfrm>
            <a:off x="8510985" y="386514"/>
            <a:ext cx="2903248" cy="2621380"/>
          </a:xfrm>
          <a:prstGeom prst="rect">
            <a:avLst/>
          </a:prstGeom>
        </p:spPr>
      </p:pic>
    </p:spTree>
    <p:extLst>
      <p:ext uri="{BB962C8B-B14F-4D97-AF65-F5344CB8AC3E}">
        <p14:creationId xmlns:p14="http://schemas.microsoft.com/office/powerpoint/2010/main" val="30744729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210105" y="2009777"/>
            <a:ext cx="9343846" cy="4553451"/>
          </a:xfrm>
          <a:prstGeom prst="rect">
            <a:avLst/>
          </a:prstGeom>
        </p:spPr>
      </p:pic>
      <p:pic>
        <p:nvPicPr>
          <p:cNvPr id="3" name="Image 2"/>
          <p:cNvPicPr>
            <a:picLocks noChangeAspect="1"/>
          </p:cNvPicPr>
          <p:nvPr/>
        </p:nvPicPr>
        <p:blipFill rotWithShape="1">
          <a:blip r:embed="rId3"/>
          <a:srcRect l="1995"/>
          <a:stretch/>
        </p:blipFill>
        <p:spPr>
          <a:xfrm>
            <a:off x="8211553" y="408072"/>
            <a:ext cx="2954504" cy="2681843"/>
          </a:xfrm>
          <a:prstGeom prst="rect">
            <a:avLst/>
          </a:prstGeom>
        </p:spPr>
      </p:pic>
    </p:spTree>
    <p:extLst>
      <p:ext uri="{BB962C8B-B14F-4D97-AF65-F5344CB8AC3E}">
        <p14:creationId xmlns:p14="http://schemas.microsoft.com/office/powerpoint/2010/main" val="26106487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29189" y="2032122"/>
            <a:ext cx="10387200" cy="4212268"/>
          </a:xfrm>
          <a:prstGeom prst="rect">
            <a:avLst/>
          </a:prstGeom>
        </p:spPr>
      </p:pic>
      <p:pic>
        <p:nvPicPr>
          <p:cNvPr id="3" name="Image 2"/>
          <p:cNvPicPr>
            <a:picLocks noChangeAspect="1"/>
          </p:cNvPicPr>
          <p:nvPr/>
        </p:nvPicPr>
        <p:blipFill>
          <a:blip r:embed="rId3"/>
          <a:stretch>
            <a:fillRect/>
          </a:stretch>
        </p:blipFill>
        <p:spPr>
          <a:xfrm>
            <a:off x="8698517" y="519112"/>
            <a:ext cx="3053578" cy="2759493"/>
          </a:xfrm>
          <a:prstGeom prst="rect">
            <a:avLst/>
          </a:prstGeom>
        </p:spPr>
      </p:pic>
    </p:spTree>
    <p:extLst>
      <p:ext uri="{BB962C8B-B14F-4D97-AF65-F5344CB8AC3E}">
        <p14:creationId xmlns:p14="http://schemas.microsoft.com/office/powerpoint/2010/main" val="26952745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39942" y="2010232"/>
            <a:ext cx="9450805" cy="4773675"/>
          </a:xfrm>
          <a:prstGeom prst="rect">
            <a:avLst/>
          </a:prstGeom>
        </p:spPr>
      </p:pic>
      <p:pic>
        <p:nvPicPr>
          <p:cNvPr id="3" name="Image 2"/>
          <p:cNvPicPr>
            <a:picLocks noChangeAspect="1"/>
          </p:cNvPicPr>
          <p:nvPr/>
        </p:nvPicPr>
        <p:blipFill>
          <a:blip r:embed="rId3"/>
          <a:stretch>
            <a:fillRect/>
          </a:stretch>
        </p:blipFill>
        <p:spPr>
          <a:xfrm>
            <a:off x="8295773" y="366964"/>
            <a:ext cx="3160796" cy="2877663"/>
          </a:xfrm>
          <a:prstGeom prst="rect">
            <a:avLst/>
          </a:prstGeom>
        </p:spPr>
      </p:pic>
    </p:spTree>
    <p:extLst>
      <p:ext uri="{BB962C8B-B14F-4D97-AF65-F5344CB8AC3E}">
        <p14:creationId xmlns:p14="http://schemas.microsoft.com/office/powerpoint/2010/main" val="4693688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81289" y="2259552"/>
            <a:ext cx="8909277" cy="4326234"/>
          </a:xfrm>
          <a:prstGeom prst="rect">
            <a:avLst/>
          </a:prstGeom>
        </p:spPr>
      </p:pic>
      <p:pic>
        <p:nvPicPr>
          <p:cNvPr id="3" name="Image 2"/>
          <p:cNvPicPr>
            <a:picLocks noChangeAspect="1"/>
          </p:cNvPicPr>
          <p:nvPr/>
        </p:nvPicPr>
        <p:blipFill rotWithShape="1">
          <a:blip r:embed="rId3"/>
          <a:srcRect t="1096"/>
          <a:stretch/>
        </p:blipFill>
        <p:spPr>
          <a:xfrm>
            <a:off x="7692597" y="649704"/>
            <a:ext cx="2907225" cy="2622885"/>
          </a:xfrm>
          <a:prstGeom prst="rect">
            <a:avLst/>
          </a:prstGeom>
        </p:spPr>
      </p:pic>
    </p:spTree>
    <p:extLst>
      <p:ext uri="{BB962C8B-B14F-4D97-AF65-F5344CB8AC3E}">
        <p14:creationId xmlns:p14="http://schemas.microsoft.com/office/powerpoint/2010/main" val="1473020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77516" y="1731293"/>
            <a:ext cx="8763000" cy="4791075"/>
          </a:xfrm>
          <a:prstGeom prst="rect">
            <a:avLst/>
          </a:prstGeom>
        </p:spPr>
      </p:pic>
      <p:pic>
        <p:nvPicPr>
          <p:cNvPr id="3" name="Image 2"/>
          <p:cNvPicPr>
            <a:picLocks noChangeAspect="1"/>
          </p:cNvPicPr>
          <p:nvPr/>
        </p:nvPicPr>
        <p:blipFill>
          <a:blip r:embed="rId3">
            <a:extLst>
              <a:ext uri="{BEBA8EAE-BF5A-486C-A8C5-ECC9F3942E4B}">
                <a14:imgProps xmlns:a14="http://schemas.microsoft.com/office/drawing/2010/main">
                  <a14:imgLayer r:embed="rId4">
                    <a14:imgEffect>
                      <a14:brightnessContrast bright="-13000" contrast="23000"/>
                    </a14:imgEffect>
                  </a14:imgLayer>
                </a14:imgProps>
              </a:ext>
            </a:extLst>
          </a:blip>
          <a:stretch>
            <a:fillRect/>
          </a:stretch>
        </p:blipFill>
        <p:spPr>
          <a:xfrm>
            <a:off x="7857270" y="430631"/>
            <a:ext cx="2687657" cy="2342649"/>
          </a:xfrm>
          <a:prstGeom prst="rect">
            <a:avLst/>
          </a:prstGeom>
          <a:effectLst>
            <a:glow>
              <a:schemeClr val="accent1">
                <a:alpha val="26000"/>
              </a:schemeClr>
            </a:glow>
          </a:effectLst>
        </p:spPr>
      </p:pic>
    </p:spTree>
    <p:extLst>
      <p:ext uri="{BB962C8B-B14F-4D97-AF65-F5344CB8AC3E}">
        <p14:creationId xmlns:p14="http://schemas.microsoft.com/office/powerpoint/2010/main" val="26842437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71236" y="1650056"/>
            <a:ext cx="10339137" cy="4727434"/>
          </a:xfrm>
          <a:prstGeom prst="rect">
            <a:avLst/>
          </a:prstGeom>
        </p:spPr>
      </p:pic>
      <p:pic>
        <p:nvPicPr>
          <p:cNvPr id="3" name="Image 2"/>
          <p:cNvPicPr>
            <a:picLocks noChangeAspect="1"/>
          </p:cNvPicPr>
          <p:nvPr/>
        </p:nvPicPr>
        <p:blipFill>
          <a:blip r:embed="rId3"/>
          <a:stretch>
            <a:fillRect/>
          </a:stretch>
        </p:blipFill>
        <p:spPr>
          <a:xfrm>
            <a:off x="8627620" y="564230"/>
            <a:ext cx="3023209" cy="2762501"/>
          </a:xfrm>
          <a:prstGeom prst="rect">
            <a:avLst/>
          </a:prstGeom>
        </p:spPr>
      </p:pic>
    </p:spTree>
    <p:extLst>
      <p:ext uri="{BB962C8B-B14F-4D97-AF65-F5344CB8AC3E}">
        <p14:creationId xmlns:p14="http://schemas.microsoft.com/office/powerpoint/2010/main" val="1223799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perception</a:t>
            </a:r>
          </a:p>
        </p:txBody>
      </p:sp>
      <p:sp>
        <p:nvSpPr>
          <p:cNvPr id="3" name="Espace réservé du contenu 2"/>
          <p:cNvSpPr>
            <a:spLocks noGrp="1"/>
          </p:cNvSpPr>
          <p:nvPr>
            <p:ph idx="1"/>
          </p:nvPr>
        </p:nvSpPr>
        <p:spPr>
          <a:xfrm>
            <a:off x="685800" y="1937856"/>
            <a:ext cx="10820400" cy="4497777"/>
          </a:xfrm>
        </p:spPr>
        <p:txBody>
          <a:bodyPr>
            <a:normAutofit fontScale="77500" lnSpcReduction="20000"/>
          </a:bodyPr>
          <a:lstStyle/>
          <a:p>
            <a:pPr marL="0" indent="0">
              <a:buNone/>
            </a:pPr>
            <a:r>
              <a:rPr lang="fr-FR" sz="2400" b="1" dirty="0"/>
              <a:t>Qu’est-ce que nous percevons ?</a:t>
            </a:r>
          </a:p>
          <a:p>
            <a:pPr marL="0" indent="0">
              <a:buNone/>
            </a:pPr>
            <a:endParaRPr lang="fr-FR" sz="2400" b="1" dirty="0"/>
          </a:p>
          <a:p>
            <a:pPr marL="0" indent="0">
              <a:buNone/>
            </a:pPr>
            <a:r>
              <a:rPr lang="fr-FR" dirty="0"/>
              <a:t>	- Les êtres (personnes, animaux...)</a:t>
            </a:r>
          </a:p>
          <a:p>
            <a:pPr marL="0" indent="0">
              <a:buNone/>
            </a:pPr>
            <a:r>
              <a:rPr lang="fr-FR" dirty="0"/>
              <a:t>	- Les objets concrets (bâtiments, livres, bibelots...)</a:t>
            </a:r>
          </a:p>
          <a:p>
            <a:pPr marL="0" indent="0">
              <a:buNone/>
            </a:pPr>
            <a:r>
              <a:rPr lang="fr-FR" dirty="0"/>
              <a:t>	- Des propriétés abstraites (la douleur, la chaleur, la grandeur, l'humidité...) ;</a:t>
            </a:r>
          </a:p>
          <a:p>
            <a:pPr marL="0" indent="0">
              <a:buNone/>
            </a:pPr>
            <a:r>
              <a:rPr lang="fr-FR" dirty="0"/>
              <a:t>	- Des qualités abstraites (la beauté d'une personne...)</a:t>
            </a:r>
          </a:p>
          <a:p>
            <a:pPr marL="0" indent="0">
              <a:buNone/>
            </a:pPr>
            <a:r>
              <a:rPr lang="fr-FR" dirty="0"/>
              <a:t>	- Des relation entre les divers éléments (plus grand que, plus gros que, plus foncé que...)</a:t>
            </a:r>
          </a:p>
          <a:p>
            <a:pPr marL="0" indent="0">
              <a:buNone/>
            </a:pPr>
            <a:r>
              <a:rPr lang="fr-FR" dirty="0"/>
              <a:t>	- Des relations subjectives (elle semble agressive, elle ne semble pas apprécier...)</a:t>
            </a:r>
          </a:p>
          <a:p>
            <a:pPr marL="0" indent="0">
              <a:buNone/>
            </a:pPr>
            <a:r>
              <a:rPr lang="fr-FR" dirty="0"/>
              <a:t>	- Des atmosphères (tout le monde semble nerveux...)</a:t>
            </a:r>
          </a:p>
          <a:p>
            <a:pPr marL="0" indent="0">
              <a:buNone/>
            </a:pPr>
            <a:r>
              <a:rPr lang="fr-FR" dirty="0"/>
              <a:t>	- Des sentiments propres, des émotions (je me sens en colère, je suis heureux...) etc.</a:t>
            </a:r>
          </a:p>
          <a:p>
            <a:pPr marL="0" indent="0">
              <a:buNone/>
            </a:pPr>
            <a:endParaRPr lang="fr-FR" dirty="0"/>
          </a:p>
          <a:p>
            <a:pPr marL="0" indent="0">
              <a:lnSpc>
                <a:spcPct val="120000"/>
              </a:lnSpc>
              <a:buNone/>
            </a:pPr>
            <a:r>
              <a:rPr lang="fr-FR" sz="1900" i="1" dirty="0"/>
              <a:t>Nous pouvons ainsi dire que notre relation à l'environnement passe par la perception, c'est à dire une saisie de sens due à une stimulation sensorielle, elle-même provoquée par un élément qui se trouve en rapport spatial et temporel avec celui qui perçoit.</a:t>
            </a:r>
          </a:p>
          <a:p>
            <a:endParaRPr lang="fr-FR" dirty="0"/>
          </a:p>
        </p:txBody>
      </p:sp>
    </p:spTree>
    <p:extLst>
      <p:ext uri="{BB962C8B-B14F-4D97-AF65-F5344CB8AC3E}">
        <p14:creationId xmlns:p14="http://schemas.microsoft.com/office/powerpoint/2010/main" val="42508437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370" y="1570119"/>
            <a:ext cx="4788568" cy="4788568"/>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2938" y="1570119"/>
            <a:ext cx="5614737" cy="4788569"/>
          </a:xfrm>
          <a:prstGeom prst="rect">
            <a:avLst/>
          </a:prstGeom>
        </p:spPr>
      </p:pic>
    </p:spTree>
    <p:extLst>
      <p:ext uri="{BB962C8B-B14F-4D97-AF65-F5344CB8AC3E}">
        <p14:creationId xmlns:p14="http://schemas.microsoft.com/office/powerpoint/2010/main" val="2730619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lecture d'une image :</a:t>
            </a:r>
            <a:br>
              <a:rPr lang="fr-FR" dirty="0"/>
            </a:br>
            <a:endParaRPr lang="fr-FR" dirty="0"/>
          </a:p>
        </p:txBody>
      </p:sp>
      <p:sp>
        <p:nvSpPr>
          <p:cNvPr id="3" name="Espace réservé du contenu 2"/>
          <p:cNvSpPr>
            <a:spLocks noGrp="1"/>
          </p:cNvSpPr>
          <p:nvPr>
            <p:ph idx="1"/>
          </p:nvPr>
        </p:nvSpPr>
        <p:spPr>
          <a:xfrm>
            <a:off x="685800" y="1684773"/>
            <a:ext cx="10820400" cy="2825983"/>
          </a:xfrm>
        </p:spPr>
        <p:txBody>
          <a:bodyPr>
            <a:normAutofit/>
          </a:bodyPr>
          <a:lstStyle/>
          <a:p>
            <a:pPr marL="0" indent="0">
              <a:lnSpc>
                <a:spcPct val="150000"/>
              </a:lnSpc>
              <a:buNone/>
            </a:pPr>
            <a:r>
              <a:rPr lang="fr-FR" sz="1800" dirty="0"/>
              <a:t>Le langage, nous transmet un message de façon linéaire et continue, Nous découvrons donc le message au fil de la lecture du texte ou de l'écoute de notre interlocuteur. </a:t>
            </a:r>
          </a:p>
          <a:p>
            <a:pPr marL="0" indent="0">
              <a:lnSpc>
                <a:spcPct val="150000"/>
              </a:lnSpc>
              <a:buNone/>
            </a:pPr>
            <a:r>
              <a:rPr lang="fr-FR" sz="1800" dirty="0"/>
              <a:t> la perception de l'image est globale et simultanée ; elle suscite par nature des interprétations différentes. L'ensemble des informations nous est révélée dans son intégralité. Comme la perception du message est globale, la lecture et la compréhension vont donc résulter d'un </a:t>
            </a:r>
            <a:r>
              <a:rPr lang="fr-FR" sz="1800" b="1" dirty="0"/>
              <a:t>parcours de l’œil :</a:t>
            </a:r>
            <a:endParaRPr lang="fr-FR" sz="1800" dirty="0"/>
          </a:p>
        </p:txBody>
      </p:sp>
      <p:grpSp>
        <p:nvGrpSpPr>
          <p:cNvPr id="4" name="Groupe 3">
            <a:extLst>
              <a:ext uri="{FF2B5EF4-FFF2-40B4-BE49-F238E27FC236}">
                <a16:creationId xmlns:a16="http://schemas.microsoft.com/office/drawing/2014/main" id="{88437102-685D-4E4E-B9B1-0EE2046BAFE1}"/>
              </a:ext>
            </a:extLst>
          </p:cNvPr>
          <p:cNvGrpSpPr/>
          <p:nvPr/>
        </p:nvGrpSpPr>
        <p:grpSpPr>
          <a:xfrm>
            <a:off x="3848601" y="4338873"/>
            <a:ext cx="4494797" cy="1919037"/>
            <a:chOff x="5444289" y="980574"/>
            <a:chExt cx="2003258" cy="782052"/>
          </a:xfrm>
        </p:grpSpPr>
        <p:cxnSp>
          <p:nvCxnSpPr>
            <p:cNvPr id="5" name="Connecteur droit 4">
              <a:extLst>
                <a:ext uri="{FF2B5EF4-FFF2-40B4-BE49-F238E27FC236}">
                  <a16:creationId xmlns:a16="http://schemas.microsoft.com/office/drawing/2014/main" id="{3356FF87-B390-4502-A341-C76FB2127BF1}"/>
                </a:ext>
              </a:extLst>
            </p:cNvPr>
            <p:cNvCxnSpPr/>
            <p:nvPr/>
          </p:nvCxnSpPr>
          <p:spPr>
            <a:xfrm flipV="1">
              <a:off x="5444289" y="980574"/>
              <a:ext cx="1997243" cy="6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Connecteur droit 5">
              <a:extLst>
                <a:ext uri="{FF2B5EF4-FFF2-40B4-BE49-F238E27FC236}">
                  <a16:creationId xmlns:a16="http://schemas.microsoft.com/office/drawing/2014/main" id="{656D43BF-5BE7-4D37-AE50-C6C280A09100}"/>
                </a:ext>
              </a:extLst>
            </p:cNvPr>
            <p:cNvCxnSpPr/>
            <p:nvPr/>
          </p:nvCxnSpPr>
          <p:spPr>
            <a:xfrm flipH="1">
              <a:off x="5450305" y="986589"/>
              <a:ext cx="1997242" cy="776037"/>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2BBD0A8-F6C6-4BB2-BFBD-E4C63BBBE939}"/>
                </a:ext>
              </a:extLst>
            </p:cNvPr>
            <p:cNvCxnSpPr/>
            <p:nvPr/>
          </p:nvCxnSpPr>
          <p:spPr>
            <a:xfrm>
              <a:off x="5444289" y="1762626"/>
              <a:ext cx="1997243"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35266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Qu'est-ce qu'une image ?</a:t>
            </a:r>
            <a:br>
              <a:rPr lang="fr-FR" dirty="0"/>
            </a:br>
            <a:endParaRPr lang="fr-FR" dirty="0"/>
          </a:p>
        </p:txBody>
      </p:sp>
      <p:sp>
        <p:nvSpPr>
          <p:cNvPr id="3" name="Espace réservé du contenu 2"/>
          <p:cNvSpPr>
            <a:spLocks noGrp="1"/>
          </p:cNvSpPr>
          <p:nvPr>
            <p:ph idx="1"/>
          </p:nvPr>
        </p:nvSpPr>
        <p:spPr>
          <a:xfrm>
            <a:off x="859255" y="1840787"/>
            <a:ext cx="10473489" cy="2110428"/>
          </a:xfrm>
        </p:spPr>
        <p:txBody>
          <a:bodyPr>
            <a:normAutofit fontScale="92500" lnSpcReduction="20000"/>
          </a:bodyPr>
          <a:lstStyle/>
          <a:p>
            <a:pPr marL="0" indent="0" algn="ctr">
              <a:buNone/>
            </a:pPr>
            <a:r>
              <a:rPr lang="fr-FR" sz="2800" b="1" dirty="0">
                <a:solidFill>
                  <a:schemeClr val="accent1"/>
                </a:solidFill>
              </a:rPr>
              <a:t>Le sens le plus courant du mot « image » ,</a:t>
            </a:r>
          </a:p>
          <a:p>
            <a:pPr marL="0" indent="0" algn="ctr">
              <a:buNone/>
            </a:pPr>
            <a:r>
              <a:rPr lang="fr-FR" sz="2800" b="1" dirty="0">
                <a:solidFill>
                  <a:schemeClr val="accent1"/>
                </a:solidFill>
              </a:rPr>
              <a:t> est la représentation </a:t>
            </a:r>
          </a:p>
          <a:p>
            <a:pPr marL="0" indent="0" algn="ctr">
              <a:buNone/>
            </a:pPr>
            <a:r>
              <a:rPr lang="fr-FR" sz="2800" b="1" dirty="0">
                <a:solidFill>
                  <a:schemeClr val="accent1"/>
                </a:solidFill>
              </a:rPr>
              <a:t>plastique ou graphique d'un objet ou d'un concept.</a:t>
            </a:r>
          </a:p>
          <a:p>
            <a:pPr marL="0" indent="0" algn="ctr">
              <a:buNone/>
            </a:pPr>
            <a:endParaRPr lang="fr-FR" sz="2800" b="1" dirty="0">
              <a:solidFill>
                <a:schemeClr val="accent1"/>
              </a:solidFill>
            </a:endParaRPr>
          </a:p>
          <a:p>
            <a:pPr marL="0" indent="0">
              <a:buNone/>
            </a:pPr>
            <a:r>
              <a:rPr lang="fr-FR" sz="2800" b="1" dirty="0"/>
              <a:t>3 types de signes important pour interpréter une image :  </a:t>
            </a:r>
          </a:p>
        </p:txBody>
      </p:sp>
      <p:pic>
        <p:nvPicPr>
          <p:cNvPr id="4" name="Espace réservé du contenu 3">
            <a:extLst>
              <a:ext uri="{FF2B5EF4-FFF2-40B4-BE49-F238E27FC236}">
                <a16:creationId xmlns:a16="http://schemas.microsoft.com/office/drawing/2014/main" id="{A423DA8B-3B82-4501-9C43-29991515F97D}"/>
              </a:ext>
            </a:extLst>
          </p:cNvPr>
          <p:cNvPicPr>
            <a:picLocks noChangeAspect="1"/>
          </p:cNvPicPr>
          <p:nvPr/>
        </p:nvPicPr>
        <p:blipFill rotWithShape="1">
          <a:blip r:embed="rId2"/>
          <a:srcRect t="18618"/>
          <a:stretch/>
        </p:blipFill>
        <p:spPr>
          <a:xfrm>
            <a:off x="940863" y="4102217"/>
            <a:ext cx="10473489" cy="2273416"/>
          </a:xfrm>
          <a:prstGeom prst="rect">
            <a:avLst/>
          </a:prstGeom>
        </p:spPr>
      </p:pic>
    </p:spTree>
    <p:extLst>
      <p:ext uri="{BB962C8B-B14F-4D97-AF65-F5344CB8AC3E}">
        <p14:creationId xmlns:p14="http://schemas.microsoft.com/office/powerpoint/2010/main" val="3099562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signes plastiques de l’image</a:t>
            </a:r>
          </a:p>
        </p:txBody>
      </p:sp>
      <p:sp>
        <p:nvSpPr>
          <p:cNvPr id="3" name="Espace réservé du contenu 2"/>
          <p:cNvSpPr>
            <a:spLocks noGrp="1"/>
          </p:cNvSpPr>
          <p:nvPr>
            <p:ph idx="1"/>
          </p:nvPr>
        </p:nvSpPr>
        <p:spPr/>
        <p:txBody>
          <a:bodyPr>
            <a:normAutofit/>
          </a:bodyPr>
          <a:lstStyle/>
          <a:p>
            <a:r>
              <a:rPr lang="fr-FR" sz="2000" dirty="0"/>
              <a:t>Le support de l’image</a:t>
            </a:r>
          </a:p>
          <a:p>
            <a:r>
              <a:rPr lang="fr-FR" sz="2000" dirty="0"/>
              <a:t>Le cadre</a:t>
            </a:r>
          </a:p>
          <a:p>
            <a:r>
              <a:rPr lang="fr-FR" sz="2000" dirty="0"/>
              <a:t>Le format et la taille</a:t>
            </a:r>
          </a:p>
          <a:p>
            <a:r>
              <a:rPr lang="fr-FR" sz="2000" dirty="0"/>
              <a:t>Le cadrage</a:t>
            </a:r>
          </a:p>
          <a:p>
            <a:r>
              <a:rPr lang="fr-FR" sz="2000" dirty="0"/>
              <a:t>Le champ et le hors champ</a:t>
            </a:r>
          </a:p>
          <a:p>
            <a:r>
              <a:rPr lang="fr-FR" sz="2000" dirty="0"/>
              <a:t>La perspective</a:t>
            </a:r>
          </a:p>
          <a:p>
            <a:r>
              <a:rPr lang="fr-FR" sz="2000" dirty="0"/>
              <a:t>L’échelle des plans</a:t>
            </a:r>
          </a:p>
          <a:p>
            <a:r>
              <a:rPr lang="fr-FR" sz="2000" dirty="0"/>
              <a:t>L’angle de prise de vue</a:t>
            </a:r>
          </a:p>
          <a:p>
            <a:r>
              <a:rPr lang="fr-FR" sz="2000" dirty="0"/>
              <a:t>La composition</a:t>
            </a:r>
          </a:p>
          <a:p>
            <a:r>
              <a:rPr lang="fr-FR" sz="2000" dirty="0"/>
              <a:t>Les couleurs</a:t>
            </a:r>
          </a:p>
        </p:txBody>
      </p:sp>
    </p:spTree>
    <p:extLst>
      <p:ext uri="{BB962C8B-B14F-4D97-AF65-F5344CB8AC3E}">
        <p14:creationId xmlns:p14="http://schemas.microsoft.com/office/powerpoint/2010/main" val="2677440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Approfondissons un peu ces notions</a:t>
            </a:r>
          </a:p>
        </p:txBody>
      </p:sp>
      <p:sp>
        <p:nvSpPr>
          <p:cNvPr id="3" name="Espace réservé du contenu 2"/>
          <p:cNvSpPr>
            <a:spLocks noGrp="1"/>
          </p:cNvSpPr>
          <p:nvPr>
            <p:ph idx="1"/>
          </p:nvPr>
        </p:nvSpPr>
        <p:spPr>
          <a:xfrm>
            <a:off x="685800" y="2374084"/>
            <a:ext cx="10820400" cy="4221026"/>
          </a:xfrm>
        </p:spPr>
        <p:txBody>
          <a:bodyPr>
            <a:normAutofit/>
          </a:bodyPr>
          <a:lstStyle/>
          <a:p>
            <a:r>
              <a:rPr lang="fr-FR" sz="2000" b="1" dirty="0"/>
              <a:t>Le support de l’image : </a:t>
            </a:r>
          </a:p>
          <a:p>
            <a:pPr marL="0" indent="0">
              <a:buNone/>
            </a:pPr>
            <a:r>
              <a:rPr lang="fr-FR" sz="2000" dirty="0"/>
              <a:t>En photographie ou pour l’affichage, par exemple, cela peut être la papier ( mat, brillant, glacé etc.)</a:t>
            </a:r>
          </a:p>
          <a:p>
            <a:pPr marL="0" indent="0">
              <a:buNone/>
            </a:pPr>
            <a:r>
              <a:rPr lang="fr-FR" sz="2000" dirty="0"/>
              <a:t>A l’opposé du papier nous avons la diapositive ou le film. </a:t>
            </a:r>
          </a:p>
          <a:p>
            <a:pPr marL="0" indent="0">
              <a:buNone/>
            </a:pPr>
            <a:endParaRPr lang="fr-FR" sz="2000" dirty="0"/>
          </a:p>
          <a:p>
            <a:r>
              <a:rPr lang="fr-FR" sz="2000" b="1" dirty="0"/>
              <a:t>Le cadre :</a:t>
            </a:r>
          </a:p>
          <a:p>
            <a:pPr marL="0" indent="0">
              <a:buNone/>
            </a:pPr>
            <a:r>
              <a:rPr lang="fr-FR" sz="2000" dirty="0"/>
              <a:t>L’image a des limites extérieures physiques qui peuvent être matérialisées ( ex: encadrement) </a:t>
            </a:r>
          </a:p>
          <a:p>
            <a:pPr marL="0" indent="0">
              <a:buNone/>
            </a:pPr>
            <a:r>
              <a:rPr lang="fr-FR" sz="2000" dirty="0"/>
              <a:t>ou rester abstraites, nous montrent qu’un fragment de la réalité ( très utilisé dans le cinéma),</a:t>
            </a:r>
            <a:r>
              <a:rPr lang="fr-FR" sz="2000" i="1" dirty="0"/>
              <a:t> le hors-cadre au cinéma, fait référence à l’espace de production du film.</a:t>
            </a:r>
          </a:p>
        </p:txBody>
      </p:sp>
    </p:spTree>
    <p:extLst>
      <p:ext uri="{BB962C8B-B14F-4D97-AF65-F5344CB8AC3E}">
        <p14:creationId xmlns:p14="http://schemas.microsoft.com/office/powerpoint/2010/main" val="3336709925"/>
      </p:ext>
    </p:extLst>
  </p:cSld>
  <p:clrMapOvr>
    <a:masterClrMapping/>
  </p:clrMapOvr>
</p:sld>
</file>

<file path=ppt/theme/theme1.xml><?xml version="1.0" encoding="utf-8"?>
<a:theme xmlns:a="http://schemas.openxmlformats.org/drawingml/2006/main" name="Traînée de condensation">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TM04033937[[fn=Traînée de condensation]]</Template>
  <TotalTime>1549</TotalTime>
  <Words>3131</Words>
  <Application>Microsoft Office PowerPoint</Application>
  <PresentationFormat>Grand écran</PresentationFormat>
  <Paragraphs>222</Paragraphs>
  <Slides>50</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50</vt:i4>
      </vt:variant>
    </vt:vector>
  </HeadingPairs>
  <TitlesOfParts>
    <vt:vector size="54" baseType="lpstr">
      <vt:lpstr>Arial</vt:lpstr>
      <vt:lpstr>Bahnschrift Condensed</vt:lpstr>
      <vt:lpstr>Century Gothic</vt:lpstr>
      <vt:lpstr>Traînée de condensation</vt:lpstr>
      <vt:lpstr>La sémiologie de l’image</vt:lpstr>
      <vt:lpstr>Introduction</vt:lpstr>
      <vt:lpstr>La communication</vt:lpstr>
      <vt:lpstr>L’interprétation d’une image fait appel à une multitude de code :</vt:lpstr>
      <vt:lpstr>La perception</vt:lpstr>
      <vt:lpstr>La lecture d'une image : </vt:lpstr>
      <vt:lpstr>Qu'est-ce qu'une image ? </vt:lpstr>
      <vt:lpstr>Les signes plastiques de l’image</vt:lpstr>
      <vt:lpstr>Approfondissons un peu ces notions</vt:lpstr>
      <vt:lpstr>Présentation PowerPoint</vt:lpstr>
      <vt:lpstr>Présentation PowerPoint</vt:lpstr>
      <vt:lpstr>Présentation PowerPoint</vt:lpstr>
      <vt:lpstr>Présentation PowerPoint</vt:lpstr>
      <vt:lpstr>Présentation PowerPoint</vt:lpstr>
      <vt:lpstr>Présentation PowerPoint</vt:lpstr>
      <vt:lpstr>L’échelle des plans</vt:lpstr>
      <vt:lpstr>Présentation PowerPoint</vt:lpstr>
      <vt:lpstr>Présentation PowerPoint</vt:lpstr>
      <vt:lpstr>L’angle de prise de vue</vt:lpstr>
      <vt:lpstr>Présentation PowerPoint</vt:lpstr>
      <vt:lpstr>La composition</vt:lpstr>
      <vt:lpstr>Présentation PowerPoint</vt:lpstr>
      <vt:lpstr>Présentation PowerPoint</vt:lpstr>
      <vt:lpstr>Présentation PowerPoint</vt:lpstr>
      <vt:lpstr>Présentation PowerPoint</vt:lpstr>
      <vt:lpstr>La lumière et l’éclairage</vt:lpstr>
      <vt:lpstr>Présentation PowerPoint</vt:lpstr>
      <vt:lpstr>Présentation PowerPoint</vt:lpstr>
      <vt:lpstr>Présentation PowerPoint</vt:lpstr>
      <vt:lpstr>Les couleurs</vt:lpstr>
      <vt:lpstr>Présentation PowerPoint</vt:lpstr>
      <vt:lpstr>Les couleurs primaires, secondaires et tertiaires.</vt:lpstr>
      <vt:lpstr>Les couleurs tertiaires</vt:lpstr>
      <vt:lpstr>La différence entre les couleurs chaudes et les couleurs froides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sémiologie de l’image</dc:title>
  <dc:creator>cécile fiter</dc:creator>
  <cp:lastModifiedBy>Gaïna Art</cp:lastModifiedBy>
  <cp:revision>237</cp:revision>
  <dcterms:created xsi:type="dcterms:W3CDTF">2018-10-02T20:41:50Z</dcterms:created>
  <dcterms:modified xsi:type="dcterms:W3CDTF">2021-08-19T15:31:06Z</dcterms:modified>
</cp:coreProperties>
</file>