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2"/>
  </p:notesMasterIdLst>
  <p:handoutMasterIdLst>
    <p:handoutMasterId r:id="rId13"/>
  </p:handoutMasterIdLst>
  <p:sldIdLst>
    <p:sldId id="282" r:id="rId4"/>
    <p:sldId id="283" r:id="rId5"/>
    <p:sldId id="291" r:id="rId6"/>
    <p:sldId id="297" r:id="rId7"/>
    <p:sldId id="284" r:id="rId8"/>
    <p:sldId id="298" r:id="rId9"/>
    <p:sldId id="299" r:id="rId10"/>
    <p:sldId id="296" r:id="rId1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31" autoAdjust="0"/>
  </p:normalViewPr>
  <p:slideViewPr>
    <p:cSldViewPr snapToGrid="0">
      <p:cViewPr varScale="1">
        <p:scale>
          <a:sx n="127" d="100"/>
          <a:sy n="127" d="100"/>
        </p:scale>
        <p:origin x="235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0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09A246-E455-4387-A75A-515199F9F7FE}" type="datetime1">
              <a:rPr lang="fr-FR" smtClean="0"/>
              <a:t>26/09/2019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1DB5E-935C-4E5B-B195-6BC68AB2E2D5}" type="datetime1">
              <a:rPr lang="fr-FR" smtClean="0"/>
              <a:pPr/>
              <a:t>26/09/2019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499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515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869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67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326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86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4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une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6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Merci de votre attention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Numéro de téléphone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Poignée E-mail ou Réseaux sociaux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Site web de l’entreprise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’image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une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44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Modifier le style des sous-titres du masque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une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6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diapositive de séparation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Modifier le style des sous-titres du masque</a:t>
            </a:r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une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6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diapositive de séparation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Modifier le style des sous-titres du masque</a:t>
            </a:r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e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e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une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e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 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11" name="Forme libre 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13" name="Forme libre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14" name="Forme libre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15" name="Forme libre 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Entrez votre légende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Rectangle : Coins arrondis 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 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0" r:id="rId11"/>
    <p:sldLayoutId id="2147483652" r:id="rId12"/>
    <p:sldLayoutId id="2147483656" r:id="rId13"/>
    <p:sldLayoutId id="2147483657" r:id="rId14"/>
    <p:sldLayoutId id="214748365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12" Type="http://schemas.openxmlformats.org/officeDocument/2006/relationships/hyperlink" Target="https://gainalee9.wixsite.com/gaina-le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’image 6" descr="Image de diapositive">
            <a:extLst>
              <a:ext uri="{FF2B5EF4-FFF2-40B4-BE49-F238E27FC236}">
                <a16:creationId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Zone de texte 24" descr="Accentuation de diapositive vers la zone de titre">
            <a:extLst>
              <a:ext uri="{FF2B5EF4-FFF2-40B4-BE49-F238E27FC236}">
                <a16:creationId xmlns:a16="http://schemas.microsoft.com/office/drawing/2014/main" id="{7EF238CB-AB58-4787-8F9C-A1C16929A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 flipH="1">
            <a:off x="-1" y="3914775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293" y="3114635"/>
            <a:ext cx="4459766" cy="1449201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 rtlCol="0"/>
          <a:lstStyle/>
          <a:p>
            <a:pPr rtl="0"/>
            <a:r>
              <a:rPr lang="fr-FR" dirty="0" smtClean="0"/>
              <a:t>Le story-board</a:t>
            </a:r>
            <a:endParaRPr lang="fr-FR" dirty="0"/>
          </a:p>
        </p:txBody>
      </p:sp>
      <p:sp>
        <p:nvSpPr>
          <p:cNvPr id="20" name="Triangle isocèle 19" descr="Ombre de diapositive vers la zone de titre">
            <a:extLst>
              <a:ext uri="{FF2B5EF4-FFF2-40B4-BE49-F238E27FC236}">
                <a16:creationId xmlns:a16="http://schemas.microsoft.com/office/drawing/2014/main" id="{545D50A1-D634-4325-B06C-5450FDF7B8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1000837" y="562927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b="1" dirty="0" smtClean="0"/>
              <a:t>Le story-board :</a:t>
            </a:r>
            <a:endParaRPr lang="fr-FR" b="1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1" y="1007999"/>
            <a:ext cx="5472000" cy="965179"/>
          </a:xfrm>
        </p:spPr>
        <p:txBody>
          <a:bodyPr rtlCol="0"/>
          <a:lstStyle/>
          <a:p>
            <a:pPr rtl="0"/>
            <a:r>
              <a:rPr lang="fr-FR" dirty="0" smtClean="0"/>
              <a:t>Pour faire un story-board, il faut savoir choisir l’instant « T » qui décrira le mieux l’intention du plan et pouvoir le dessiner.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1" y="1973178"/>
            <a:ext cx="5472000" cy="4433638"/>
          </a:xfrm>
        </p:spPr>
        <p:txBody>
          <a:bodyPr rtlCol="0"/>
          <a:lstStyle/>
          <a:p>
            <a:pPr rtl="0"/>
            <a:r>
              <a:rPr lang="fr-FR" dirty="0" smtClean="0"/>
              <a:t>Faire une succession d’images, qui misent bout à bout décriront le mieux la séquence.</a:t>
            </a:r>
            <a:endParaRPr lang="fr-FR" dirty="0"/>
          </a:p>
          <a:p>
            <a:pPr rtl="0"/>
            <a:r>
              <a:rPr lang="fr-FR" dirty="0" smtClean="0"/>
              <a:t>Être concis et efficace = lecture fluide.</a:t>
            </a:r>
          </a:p>
          <a:p>
            <a:pPr rtl="0"/>
            <a:r>
              <a:rPr lang="fr-FR" dirty="0" smtClean="0"/>
              <a:t> Aller à l’essentiel pour mieux se rendre compte du mouvement.</a:t>
            </a:r>
          </a:p>
          <a:p>
            <a:pPr rtl="0"/>
            <a:r>
              <a:rPr lang="fr-FR" dirty="0" smtClean="0"/>
              <a:t>Faire passer la sensation de ce que sera la mise en scène plutôt que de chercher à faire des dessins parfaits.</a:t>
            </a:r>
          </a:p>
          <a:p>
            <a:pPr rtl="0"/>
            <a:r>
              <a:rPr lang="fr-FR" dirty="0" smtClean="0"/>
              <a:t>Les dessins (ou croquis) doivent-être compréhensibles. Il faut vous assurer que la « traduction » de la pensée du réalisateur est correctement retranscrite</a:t>
            </a:r>
            <a:r>
              <a:rPr lang="fr-FR" dirty="0" smtClean="0"/>
              <a:t>.</a:t>
            </a:r>
          </a:p>
          <a:p>
            <a:pPr rtl="0"/>
            <a:r>
              <a:rPr lang="fr-FR" dirty="0" smtClean="0"/>
              <a:t>Faire attention à l’ordre des vignettes car on ne les numérote pas sur le produit fini.</a:t>
            </a:r>
          </a:p>
          <a:p>
            <a:pPr rtl="0"/>
            <a:r>
              <a:rPr lang="fr-FR" dirty="0" smtClean="0"/>
              <a:t>Faire des copies et attendre le retour de l’</a:t>
            </a:r>
            <a:r>
              <a:rPr lang="fr-FR" dirty="0" smtClean="0"/>
              <a:t>équipe </a:t>
            </a:r>
            <a:r>
              <a:rPr lang="fr-FR" dirty="0" smtClean="0"/>
              <a:t>avant de retoucher votre premier jet.</a:t>
            </a:r>
            <a:endParaRPr lang="fr-FR" dirty="0"/>
          </a:p>
        </p:txBody>
      </p:sp>
      <p:sp>
        <p:nvSpPr>
          <p:cNvPr id="15" name="Forme libre 5" descr="Accentuation d’image vide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/>
          </a:p>
        </p:txBody>
      </p:sp>
      <p:sp>
        <p:nvSpPr>
          <p:cNvPr id="16" name="Forme libre 5" descr="Accentuation d’image pleine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2</a:t>
            </a:fld>
            <a:endParaRPr lang="fr-FR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r="7780"/>
          <a:stretch>
            <a:fillRect/>
          </a:stretch>
        </p:blipFill>
        <p:spPr>
          <a:xfrm>
            <a:off x="6481149" y="1702790"/>
            <a:ext cx="4904790" cy="4333769"/>
          </a:xfr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5472000" cy="831316"/>
          </a:xfrm>
        </p:spPr>
        <p:txBody>
          <a:bodyPr rtlCol="0"/>
          <a:lstStyle/>
          <a:p>
            <a:pPr rtl="0"/>
            <a:r>
              <a:rPr lang="fr-FR" dirty="0" smtClean="0"/>
              <a:t>Les différents supports qui utilisent les story-board :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1029" y="1423088"/>
            <a:ext cx="5472000" cy="1879580"/>
          </a:xfrm>
        </p:spPr>
        <p:txBody>
          <a:bodyPr rtlCol="0"/>
          <a:lstStyle/>
          <a:p>
            <a:pPr rtl="0"/>
            <a:r>
              <a:rPr lang="fr-FR" dirty="0" smtClean="0"/>
              <a:t>	- La publicité</a:t>
            </a:r>
          </a:p>
          <a:p>
            <a:pPr rtl="0"/>
            <a:r>
              <a:rPr lang="fr-FR" dirty="0"/>
              <a:t>	</a:t>
            </a:r>
            <a:r>
              <a:rPr lang="fr-FR" dirty="0" smtClean="0"/>
              <a:t>- Le cinéma</a:t>
            </a:r>
          </a:p>
          <a:p>
            <a:pPr rtl="0"/>
            <a:r>
              <a:rPr lang="fr-FR" dirty="0"/>
              <a:t>	</a:t>
            </a:r>
            <a:r>
              <a:rPr lang="fr-FR" dirty="0" smtClean="0"/>
              <a:t>- Les vidéos clip</a:t>
            </a:r>
          </a:p>
          <a:p>
            <a:pPr rtl="0"/>
            <a:r>
              <a:rPr lang="fr-FR" dirty="0"/>
              <a:t>	</a:t>
            </a:r>
            <a:r>
              <a:rPr lang="fr-FR" dirty="0" smtClean="0"/>
              <a:t>- L’animation</a:t>
            </a:r>
          </a:p>
          <a:p>
            <a:pPr rtl="0"/>
            <a:r>
              <a:rPr lang="fr-FR" dirty="0"/>
              <a:t>	</a:t>
            </a:r>
            <a:r>
              <a:rPr lang="fr-FR" dirty="0" smtClean="0"/>
              <a:t>-Les jeux vidéos.</a:t>
            </a:r>
          </a:p>
          <a:p>
            <a:pPr rtl="0"/>
            <a:endParaRPr lang="fr-FR" dirty="0"/>
          </a:p>
        </p:txBody>
      </p:sp>
      <p:sp>
        <p:nvSpPr>
          <p:cNvPr id="29" name="Espace réservé du contenu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621505"/>
            <a:ext cx="5472000" cy="2534494"/>
          </a:xfrm>
        </p:spPr>
        <p:txBody>
          <a:bodyPr rtlCol="0"/>
          <a:lstStyle/>
          <a:p>
            <a:pPr marL="0" indent="0" rtl="0">
              <a:buNone/>
            </a:pPr>
            <a:r>
              <a:rPr lang="fr-FR" sz="2800" dirty="0" smtClean="0"/>
              <a:t>Petite histoire :</a:t>
            </a:r>
          </a:p>
          <a:p>
            <a:pPr marL="0" indent="0" rtl="0">
              <a:buNone/>
            </a:pPr>
            <a:r>
              <a:rPr lang="fr-FR" dirty="0" smtClean="0"/>
              <a:t>Le story-board fait son apparition avec le cinéma. Hitchcock est un des premier à utiliser cette technique afin de planifier à l’avance et de ne rien filmer avant d’avoir pré-visualisé son idée de manière précise.</a:t>
            </a:r>
          </a:p>
          <a:p>
            <a:pPr marL="0" indent="0" rtl="0">
              <a:buNone/>
            </a:pPr>
            <a:r>
              <a:rPr lang="fr-FR" dirty="0" smtClean="0"/>
              <a:t>D’autres cinéastes utiliseront la </a:t>
            </a:r>
            <a:r>
              <a:rPr lang="fr-FR" dirty="0" smtClean="0"/>
              <a:t>technique </a:t>
            </a:r>
            <a:r>
              <a:rPr lang="fr-FR" dirty="0" smtClean="0"/>
              <a:t>du story-board par la suite come Orson </a:t>
            </a:r>
            <a:r>
              <a:rPr lang="fr-FR" dirty="0" smtClean="0"/>
              <a:t>Welles, Steven Spielberg ou encore Ridley Scott…</a:t>
            </a:r>
            <a:endParaRPr lang="fr-FR" dirty="0"/>
          </a:p>
        </p:txBody>
      </p:sp>
      <p:sp>
        <p:nvSpPr>
          <p:cNvPr id="66" name="Forme libre 5" descr="Bloc d’accentuation vide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6" y="497489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/>
          </a:p>
        </p:txBody>
      </p:sp>
      <p:sp>
        <p:nvSpPr>
          <p:cNvPr id="67" name="Forme libre 5" descr="Bloc d’accentuation plein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 rot="20654106">
            <a:off x="5966672" y="785704"/>
            <a:ext cx="6008838" cy="5273047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3</a:t>
            </a:fld>
            <a:endParaRPr lang="fr-FR"/>
          </a:p>
        </p:txBody>
      </p:sp>
      <p:pic>
        <p:nvPicPr>
          <p:cNvPr id="8" name="Espace réservé d’image 7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92" y="1358978"/>
            <a:ext cx="5511800" cy="3906043"/>
          </a:xfrm>
        </p:spPr>
      </p:pic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1" y="794084"/>
            <a:ext cx="5472000" cy="3326732"/>
          </a:xfrm>
        </p:spPr>
        <p:txBody>
          <a:bodyPr rtlCol="0"/>
          <a:lstStyle/>
          <a:p>
            <a:pPr rtl="0"/>
            <a:r>
              <a:rPr lang="fr-FR" dirty="0" smtClean="0"/>
              <a:t>Le story-board permet donc de décrire plan par plan, le déroulement d’un film et de s’assurer que ces plans sont « raccord », par le biais d’illustrations formant une séquence.</a:t>
            </a:r>
          </a:p>
          <a:p>
            <a:pPr rtl="0"/>
            <a:r>
              <a:rPr lang="fr-FR" dirty="0" smtClean="0"/>
              <a:t>C’est également une sorte de « budget en images » utile à toute l’équipe de production.</a:t>
            </a:r>
          </a:p>
          <a:p>
            <a:pPr rtl="0"/>
            <a:r>
              <a:rPr lang="fr-FR" dirty="0" smtClean="0"/>
              <a:t>Il facilite l’estimation des coûts en indiquant clairement le nombre de plan, de scène, de personnage, ainsi que l’équipement et l’installation nécessaire.</a:t>
            </a:r>
          </a:p>
          <a:p>
            <a:pPr rtl="0"/>
            <a:r>
              <a:rPr lang="fr-FR" dirty="0" smtClean="0"/>
              <a:t>Pour finir, par son découpage, il aide à évaluer le nombre de jour de tournage nécessaire.</a:t>
            </a:r>
            <a:endParaRPr lang="fr-FR" dirty="0"/>
          </a:p>
        </p:txBody>
      </p:sp>
      <p:sp>
        <p:nvSpPr>
          <p:cNvPr id="29" name="Espace réservé du contenu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1" y="4981074"/>
            <a:ext cx="5472000" cy="649705"/>
          </a:xfrm>
        </p:spPr>
        <p:txBody>
          <a:bodyPr rtlCol="0"/>
          <a:lstStyle/>
          <a:p>
            <a:pPr marL="0" indent="0" rtl="0">
              <a:buNone/>
            </a:pPr>
            <a:r>
              <a:rPr lang="fr-FR" sz="3600" b="1" u="sng" dirty="0" smtClean="0"/>
              <a:t>= GAIN DE TEMPS/ARGENT.</a:t>
            </a:r>
            <a:endParaRPr lang="fr-FR" sz="3600" b="1" u="sng" dirty="0"/>
          </a:p>
        </p:txBody>
      </p:sp>
      <p:pic>
        <p:nvPicPr>
          <p:cNvPr id="14" name="Espace réservé d’image 13" descr="Espace réservé d’image gauche">
            <a:extLst>
              <a:ext uri="{FF2B5EF4-FFF2-40B4-BE49-F238E27FC236}">
                <a16:creationId xmlns:a16="http://schemas.microsoft.com/office/drawing/2014/main" id="{FEA01CFE-4F0B-CC44-BFE2-2E561B199D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Espace réservé d’image 18" descr="Espace réservé d’image bas">
            <a:extLst>
              <a:ext uri="{FF2B5EF4-FFF2-40B4-BE49-F238E27FC236}">
                <a16:creationId xmlns:a16="http://schemas.microsoft.com/office/drawing/2014/main" id="{0E34C8FB-E520-F145-92A4-42863771C42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Espace réservé d’image 16" descr="Espace réservé d’image haut">
            <a:extLst>
              <a:ext uri="{FF2B5EF4-FFF2-40B4-BE49-F238E27FC236}">
                <a16:creationId xmlns:a16="http://schemas.microsoft.com/office/drawing/2014/main" id="{893F9275-F9D8-C846-B8BE-3571B6BA979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85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Le MATOS :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5</a:t>
            </a:fld>
            <a:endParaRPr lang="fr-FR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32000" y="1058779"/>
            <a:ext cx="5472000" cy="2424363"/>
          </a:xfrm>
        </p:spPr>
        <p:txBody>
          <a:bodyPr/>
          <a:lstStyle/>
          <a:p>
            <a:r>
              <a:rPr lang="fr-FR" dirty="0" smtClean="0"/>
              <a:t>Papier classique A4</a:t>
            </a:r>
          </a:p>
          <a:p>
            <a:r>
              <a:rPr lang="fr-FR" dirty="0" smtClean="0"/>
              <a:t>Calques ou </a:t>
            </a:r>
            <a:r>
              <a:rPr lang="fr-FR" dirty="0" err="1" smtClean="0"/>
              <a:t>layout</a:t>
            </a:r>
            <a:r>
              <a:rPr lang="fr-FR" dirty="0" smtClean="0"/>
              <a:t> ( pour décalquer vos croquis)</a:t>
            </a:r>
          </a:p>
          <a:p>
            <a:r>
              <a:rPr lang="fr-FR" dirty="0" smtClean="0"/>
              <a:t>Planches BD </a:t>
            </a:r>
            <a:r>
              <a:rPr lang="fr-FR" dirty="0" err="1" smtClean="0"/>
              <a:t>Letraset</a:t>
            </a:r>
            <a:endParaRPr lang="fr-FR" dirty="0" smtClean="0"/>
          </a:p>
          <a:p>
            <a:r>
              <a:rPr lang="fr-FR" dirty="0" smtClean="0"/>
              <a:t>Images, photos et autres références.</a:t>
            </a:r>
          </a:p>
          <a:p>
            <a:r>
              <a:rPr lang="fr-FR" dirty="0" smtClean="0"/>
              <a:t>Tables lumineuses…</a:t>
            </a:r>
          </a:p>
          <a:p>
            <a:pPr marL="0" indent="0">
              <a:buNone/>
            </a:pPr>
            <a:r>
              <a:rPr lang="fr-FR" dirty="0" smtClean="0"/>
              <a:t>Utiliser le crayon rouge pour le premier jet, car il disparaît à la photocopie.</a:t>
            </a:r>
            <a:endParaRPr lang="fr-FR" dirty="0"/>
          </a:p>
        </p:txBody>
      </p:sp>
      <p:sp>
        <p:nvSpPr>
          <p:cNvPr id="14" name="Espace réservé du contenu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 txBox="1">
            <a:spLocks/>
          </p:cNvSpPr>
          <p:nvPr/>
        </p:nvSpPr>
        <p:spPr>
          <a:xfrm>
            <a:off x="432000" y="4012531"/>
            <a:ext cx="5472000" cy="214346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/>
              <a:t>Les différentes formes de dessin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 smtClean="0"/>
              <a:t>Style humoristique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 smtClean="0"/>
              <a:t>Style cinématographique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 smtClean="0"/>
              <a:t>Style BD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0" dirty="0" smtClean="0"/>
              <a:t>Formes simples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61" y="162427"/>
            <a:ext cx="6076727" cy="59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rme libre 5" descr="Bloc d’accentuation plein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 rot="20654106">
            <a:off x="2902267" y="-302516"/>
            <a:ext cx="9318268" cy="817723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013254"/>
            <a:ext cx="5472000" cy="605480"/>
          </a:xfrm>
        </p:spPr>
        <p:txBody>
          <a:bodyPr rtlCol="0"/>
          <a:lstStyle/>
          <a:p>
            <a:pPr rtl="0"/>
            <a:r>
              <a:rPr lang="fr-FR" dirty="0" smtClean="0"/>
              <a:t>Pour s’entraîner :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1029" y="2051222"/>
            <a:ext cx="4371366" cy="4175120"/>
          </a:xfrm>
        </p:spPr>
        <p:txBody>
          <a:bodyPr rtlCol="0"/>
          <a:lstStyle/>
          <a:p>
            <a:pPr rtl="0"/>
            <a:r>
              <a:rPr lang="fr-FR" dirty="0" smtClean="0"/>
              <a:t>Exercices :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dirty="0" smtClean="0"/>
              <a:t>Piocher et reproduire des postures dans les magazines.</a:t>
            </a:r>
          </a:p>
          <a:p>
            <a:pPr rtl="0"/>
            <a:endParaRPr lang="fr-FR" dirty="0"/>
          </a:p>
          <a:p>
            <a:pPr rtl="0"/>
            <a:endParaRPr lang="fr-FR" dirty="0" smtClean="0"/>
          </a:p>
          <a:p>
            <a:pPr rtl="0"/>
            <a:endParaRPr lang="fr-FR" dirty="0"/>
          </a:p>
          <a:p>
            <a:pPr rtl="0"/>
            <a:endParaRPr lang="fr-FR" dirty="0" smtClean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dirty="0" smtClean="0"/>
              <a:t>Faire une séquence photos, puis croquer grossièrement les photos prisent, puis finaliser le dessin.</a:t>
            </a:r>
            <a:endParaRPr lang="fr-FR" dirty="0"/>
          </a:p>
        </p:txBody>
      </p:sp>
      <p:sp>
        <p:nvSpPr>
          <p:cNvPr id="66" name="Forme libre 5" descr="Bloc d’accentuation vide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5363366" y="497489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6</a:t>
            </a:fld>
            <a:endParaRPr lang="fr-FR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3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r="3471"/>
          <a:stretch>
            <a:fillRect/>
          </a:stretch>
        </p:blipFill>
        <p:spPr>
          <a:xfrm>
            <a:off x="4852017" y="61756"/>
            <a:ext cx="6794225" cy="6720726"/>
          </a:xfrm>
        </p:spPr>
      </p:pic>
    </p:spTree>
    <p:extLst>
      <p:ext uri="{BB962C8B-B14F-4D97-AF65-F5344CB8AC3E}">
        <p14:creationId xmlns:p14="http://schemas.microsoft.com/office/powerpoint/2010/main" val="378594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7</a:t>
            </a:fld>
            <a:endParaRPr lang="fr-FR" noProof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968" y="0"/>
            <a:ext cx="7024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7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’image 11" descr="Espace réservé d’image">
            <a:extLst>
              <a:ext uri="{FF2B5EF4-FFF2-40B4-BE49-F238E27FC236}">
                <a16:creationId xmlns:a16="http://schemas.microsoft.com/office/drawing/2014/main" id="{C4330FBA-FEA8-B941-8864-B3DEDDE80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8" name="Zone de texte 37" descr="Accentuation vers le bloc de titre">
            <a:extLst>
              <a:ext uri="{FF2B5EF4-FFF2-40B4-BE49-F238E27FC236}">
                <a16:creationId xmlns:a16="http://schemas.microsoft.com/office/drawing/2014/main" id="{B231FB9C-F234-41D0-A4CE-8C29A5F2F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11354303" y="3842399"/>
            <a:ext cx="846997" cy="2200275"/>
          </a:xfrm>
          <a:custGeom>
            <a:avLst/>
            <a:gdLst>
              <a:gd name="connsiteX0" fmla="*/ 99480 w 846997"/>
              <a:gd name="connsiteY0" fmla="*/ 0 h 2200275"/>
              <a:gd name="connsiteX1" fmla="*/ 846997 w 846997"/>
              <a:gd name="connsiteY1" fmla="*/ 0 h 2200275"/>
              <a:gd name="connsiteX2" fmla="*/ 846997 w 846997"/>
              <a:gd name="connsiteY2" fmla="*/ 2200275 h 2200275"/>
              <a:gd name="connsiteX3" fmla="*/ 99480 w 846997"/>
              <a:gd name="connsiteY3" fmla="*/ 2200275 h 2200275"/>
              <a:gd name="connsiteX4" fmla="*/ 0 w 846997"/>
              <a:gd name="connsiteY4" fmla="*/ 2099942 h 2200275"/>
              <a:gd name="connsiteX5" fmla="*/ 0 w 846997"/>
              <a:gd name="connsiteY5" fmla="*/ 100333 h 2200275"/>
              <a:gd name="connsiteX6" fmla="*/ 99480 w 846997"/>
              <a:gd name="connsiteY6" fmla="*/ 0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97" h="2200275">
                <a:moveTo>
                  <a:pt x="99480" y="0"/>
                </a:moveTo>
                <a:lnTo>
                  <a:pt x="846997" y="0"/>
                </a:lnTo>
                <a:lnTo>
                  <a:pt x="846997" y="2200275"/>
                </a:lnTo>
                <a:lnTo>
                  <a:pt x="99480" y="2200275"/>
                </a:lnTo>
                <a:cubicBezTo>
                  <a:pt x="44539" y="2200275"/>
                  <a:pt x="0" y="2155354"/>
                  <a:pt x="0" y="2099942"/>
                </a:cubicBezTo>
                <a:lnTo>
                  <a:pt x="0" y="100333"/>
                </a:lnTo>
                <a:cubicBezTo>
                  <a:pt x="0" y="44921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fr-FR"/>
          </a:p>
        </p:txBody>
      </p:sp>
      <p:sp>
        <p:nvSpPr>
          <p:cNvPr id="35" name="Triangle isocèle 34" descr="Ombre vers le bloc de titre">
            <a:extLst>
              <a:ext uri="{FF2B5EF4-FFF2-40B4-BE49-F238E27FC236}">
                <a16:creationId xmlns:a16="http://schemas.microsoft.com/office/drawing/2014/main" id="{FE193317-B8BD-46CA-B0A6-8A7511B086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11359065" y="5556894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2" name="Forme libre 5" descr="Bloc d’accentuation plein">
            <a:extLst>
              <a:ext uri="{FF2B5EF4-FFF2-40B4-BE49-F238E27FC236}">
                <a16:creationId xmlns:a16="http://schemas.microsoft.com/office/drawing/2014/main" id="{85E0D4E1-E389-4671-B0E7-165A10A05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257349" y="2355010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/>
          </a:p>
        </p:txBody>
      </p:sp>
      <p:sp>
        <p:nvSpPr>
          <p:cNvPr id="33" name="Forme libre 5" descr="Bloc d’accentuation vide">
            <a:extLst>
              <a:ext uri="{FF2B5EF4-FFF2-40B4-BE49-F238E27FC236}">
                <a16:creationId xmlns:a16="http://schemas.microsoft.com/office/drawing/2014/main" id="{8186FEAF-6E1E-4258-94C3-5C589D4B5A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/>
          </a:p>
        </p:txBody>
      </p:sp>
      <p:sp>
        <p:nvSpPr>
          <p:cNvPr id="20" name="Titre 19">
            <a:extLst>
              <a:ext uri="{FF2B5EF4-FFF2-40B4-BE49-F238E27FC236}">
                <a16:creationId xmlns:a16="http://schemas.microsoft.com/office/drawing/2014/main" id="{7C11A64B-7EA5-442C-8405-73273A5331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/>
              <a:t>Merci de votre attention</a:t>
            </a:r>
          </a:p>
        </p:txBody>
      </p:sp>
      <p:pic>
        <p:nvPicPr>
          <p:cNvPr id="8" name="Graphisme 7" descr="Utilisateur" title="Icône - Nom du présentateur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8512" y="3914668"/>
            <a:ext cx="218900" cy="218900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34849" y="3914668"/>
            <a:ext cx="3521514" cy="288000"/>
          </a:xfrm>
        </p:spPr>
        <p:txBody>
          <a:bodyPr rtlCol="0"/>
          <a:lstStyle/>
          <a:p>
            <a:pPr rtl="0"/>
            <a:r>
              <a:rPr lang="fr-FR" dirty="0" smtClean="0"/>
              <a:t>Cécile FITER</a:t>
            </a:r>
            <a:endParaRPr lang="fr-FR" dirty="0"/>
          </a:p>
        </p:txBody>
      </p:sp>
      <p:pic>
        <p:nvPicPr>
          <p:cNvPr id="9" name="Graphisme 8" descr="Enveloppe" title="Icône - Adresse e-mail du présentateur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78512" y="4418150"/>
            <a:ext cx="218900" cy="218900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34849" y="4383600"/>
            <a:ext cx="3521514" cy="288000"/>
          </a:xfrm>
        </p:spPr>
        <p:txBody>
          <a:bodyPr rtlCol="0"/>
          <a:lstStyle/>
          <a:p>
            <a:pPr rtl="0"/>
            <a:r>
              <a:rPr lang="fr-FR" dirty="0" smtClean="0"/>
              <a:t>Gaina.9@gmail.com</a:t>
            </a:r>
            <a:endParaRPr lang="fr-FR" dirty="0"/>
          </a:p>
        </p:txBody>
      </p:sp>
      <p:pic>
        <p:nvPicPr>
          <p:cNvPr id="11" name="Graphisme 10" descr="Lien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61653" y="4744723"/>
            <a:ext cx="244786" cy="244786"/>
          </a:xfrm>
          <a:prstGeom prst="rect">
            <a:avLst/>
          </a:prstGeom>
        </p:spPr>
      </p:pic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3DBE4D9-1044-49A3-ABD5-477041FF2B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34849" y="4744723"/>
            <a:ext cx="3704070" cy="288000"/>
          </a:xfrm>
        </p:spPr>
        <p:txBody>
          <a:bodyPr rtlCol="0"/>
          <a:lstStyle/>
          <a:p>
            <a:r>
              <a:rPr lang="fr-FR" dirty="0">
                <a:hlinkClick r:id="rId12"/>
              </a:rPr>
              <a:t>https://gainalee9.wixsite.com/gaina-lee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832_TF16411253.potx" id="{23B67ED4-5DD4-4A21-AAFD-C895B33FF954}" vid="{A2F73E99-BABC-4F86-89D6-B04AA285CF9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8A50AA-654B-45CA-B6AD-FDA9E9535EF9}">
  <ds:schemaRefs>
    <ds:schemaRef ds:uri="http://purl.org/dc/elements/1.1/"/>
    <ds:schemaRef ds:uri="http://purl.org/dc/terms/"/>
    <ds:schemaRef ds:uri="http://schemas.microsoft.com/sharepoint/v3"/>
    <ds:schemaRef ds:uri="fb0879af-3eba-417a-a55a-ffe6dcd6ca77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6dc4bcd6-49db-4c07-9060-8acfc67cef9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4F06F66-218D-4D1C-873A-158A1848B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géométrique</Template>
  <TotalTime>0</TotalTime>
  <Words>298</Words>
  <Application>Microsoft Office PowerPoint</Application>
  <PresentationFormat>Grand écran</PresentationFormat>
  <Paragraphs>61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Times New Roman</vt:lpstr>
      <vt:lpstr>Thème Office</vt:lpstr>
      <vt:lpstr>Le story-board</vt:lpstr>
      <vt:lpstr>Le story-board :</vt:lpstr>
      <vt:lpstr>Les différents supports qui utilisent les story-board :</vt:lpstr>
      <vt:lpstr>Présentation PowerPoint</vt:lpstr>
      <vt:lpstr>Le MATOS :</vt:lpstr>
      <vt:lpstr>Pour s’entraîner :</vt:lpstr>
      <vt:lpstr>Présentation PowerPoint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2019-09-26T08:13:38Z</dcterms:created>
  <dcterms:modified xsi:type="dcterms:W3CDTF">2019-09-26T09:20:12Z</dcterms:modified>
</cp:coreProperties>
</file>