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06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11/11/2018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11/11/2018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11/11/2018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11/11/2018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11/11/2018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11/11/2018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11/11/2018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11/11/2018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11/11/2018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11/11/2018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11/11/2018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11/11/2018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Le monde végétal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9531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3" b="50821"/>
          <a:stretch/>
        </p:blipFill>
        <p:spPr bwMode="auto">
          <a:xfrm>
            <a:off x="1425089" y="640131"/>
            <a:ext cx="9525275" cy="55320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79656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31" b="4726"/>
          <a:stretch/>
        </p:blipFill>
        <p:spPr bwMode="auto">
          <a:xfrm>
            <a:off x="1419074" y="463215"/>
            <a:ext cx="9571773" cy="58873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800421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448"/>
          <a:stretch/>
        </p:blipFill>
        <p:spPr>
          <a:xfrm>
            <a:off x="1929961" y="218876"/>
            <a:ext cx="4091840" cy="6366226"/>
          </a:xfrm>
          <a:prstGeom prst="rect">
            <a:avLst/>
          </a:prstGeom>
        </p:spPr>
      </p:pic>
      <p:pic>
        <p:nvPicPr>
          <p:cNvPr id="3" name="Image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25" b="21121"/>
          <a:stretch/>
        </p:blipFill>
        <p:spPr>
          <a:xfrm>
            <a:off x="6255314" y="218875"/>
            <a:ext cx="4260282" cy="636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4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07" b="-1"/>
          <a:stretch/>
        </p:blipFill>
        <p:spPr>
          <a:xfrm>
            <a:off x="2302944" y="445168"/>
            <a:ext cx="7587014" cy="608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105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pins</a:t>
            </a:r>
            <a:endParaRPr lang="fr-FR" dirty="0"/>
          </a:p>
        </p:txBody>
      </p:sp>
      <p:pic>
        <p:nvPicPr>
          <p:cNvPr id="3" name="Imag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360" y="90238"/>
            <a:ext cx="3244766" cy="672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3153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11808" y="808057"/>
            <a:ext cx="7958331" cy="671828"/>
          </a:xfrm>
        </p:spPr>
        <p:txBody>
          <a:bodyPr/>
          <a:lstStyle/>
          <a:p>
            <a:r>
              <a:rPr lang="fr-FR" dirty="0" smtClean="0"/>
              <a:t>Arbre sans feuillage</a:t>
            </a:r>
            <a:endParaRPr lang="fr-FR" dirty="0"/>
          </a:p>
        </p:txBody>
      </p:sp>
      <p:pic>
        <p:nvPicPr>
          <p:cNvPr id="3" name="Imag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545" y="162426"/>
            <a:ext cx="4591418" cy="6577743"/>
          </a:xfrm>
          <a:prstGeom prst="rect">
            <a:avLst/>
          </a:prstGeom>
        </p:spPr>
      </p:pic>
      <p:pic>
        <p:nvPicPr>
          <p:cNvPr id="4" name="Imag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826" y="1479886"/>
            <a:ext cx="4370839" cy="526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105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troncs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73599" y="1702467"/>
            <a:ext cx="7796540" cy="487279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fr-FR" sz="2400" dirty="0"/>
              <a:t>Le tronc est la partie verticale de l’arbre, Il existe différentes sortes de troncs :</a:t>
            </a:r>
          </a:p>
          <a:p>
            <a:pPr lvl="0"/>
            <a:r>
              <a:rPr lang="fr-FR" sz="2400" dirty="0"/>
              <a:t>Les troncs très épais à la base qui s’affinent vers la cime de l’arbre</a:t>
            </a:r>
          </a:p>
          <a:p>
            <a:pPr lvl="0"/>
            <a:r>
              <a:rPr lang="fr-FR" sz="2400" dirty="0"/>
              <a:t>Des troncs de la même épaisseur de la base jusqu’à la cime.</a:t>
            </a:r>
          </a:p>
          <a:p>
            <a:pPr lvl="0"/>
            <a:r>
              <a:rPr lang="fr-FR" sz="2400" dirty="0"/>
              <a:t>Parfois ils sont divisés en plusieurs branches épaisses très près du sol. </a:t>
            </a:r>
          </a:p>
          <a:p>
            <a:pPr lvl="0"/>
            <a:r>
              <a:rPr lang="fr-FR" sz="2400" dirty="0"/>
              <a:t>Un long fût ou tronc d’où sortent les branches, </a:t>
            </a:r>
            <a:r>
              <a:rPr lang="fr-FR" sz="2400" dirty="0" smtClean="0"/>
              <a:t>asse </a:t>
            </a:r>
            <a:r>
              <a:rPr lang="fr-FR" sz="2400" dirty="0"/>
              <a:t>haut au-dessus du sol.</a:t>
            </a:r>
          </a:p>
          <a:p>
            <a:pPr lvl="0"/>
            <a:r>
              <a:rPr lang="fr-FR" sz="2400" dirty="0"/>
              <a:t>Troncs représentant des protubérances spécifiques appelées « contreforts » qui servent à empêcher l’arbre de s’effondrer en cas de tempête.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919860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121" y="497513"/>
            <a:ext cx="9101890" cy="589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6811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653781"/>
          </a:xfrm>
        </p:spPr>
        <p:txBody>
          <a:bodyPr/>
          <a:lstStyle/>
          <a:p>
            <a:r>
              <a:rPr lang="fr-FR" dirty="0" smtClean="0"/>
              <a:t>Illustrations</a:t>
            </a:r>
            <a:endParaRPr lang="fr-FR" dirty="0"/>
          </a:p>
        </p:txBody>
      </p:sp>
      <p:pic>
        <p:nvPicPr>
          <p:cNvPr id="3" name="Image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339"/>
          <a:stretch/>
        </p:blipFill>
        <p:spPr>
          <a:xfrm>
            <a:off x="1756895" y="1980949"/>
            <a:ext cx="9091647" cy="446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7503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28"/>
          <a:stretch/>
        </p:blipFill>
        <p:spPr>
          <a:xfrm>
            <a:off x="2418631" y="300788"/>
            <a:ext cx="7411169" cy="636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856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11808" y="808057"/>
            <a:ext cx="7958331" cy="677843"/>
          </a:xfrm>
        </p:spPr>
        <p:txBody>
          <a:bodyPr/>
          <a:lstStyle/>
          <a:p>
            <a:r>
              <a:rPr lang="fr-FR" dirty="0" smtClean="0"/>
              <a:t>Les arbres</a:t>
            </a:r>
            <a:endParaRPr lang="fr-FR" dirty="0"/>
          </a:p>
        </p:txBody>
      </p:sp>
      <p:pic>
        <p:nvPicPr>
          <p:cNvPr id="3" name="Espace réservé du contenu 3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8" r="25043" b="60052"/>
          <a:stretch/>
        </p:blipFill>
        <p:spPr bwMode="auto">
          <a:xfrm>
            <a:off x="2376237" y="1401683"/>
            <a:ext cx="7622005" cy="52374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844034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701907"/>
          </a:xfrm>
        </p:spPr>
        <p:txBody>
          <a:bodyPr/>
          <a:lstStyle/>
          <a:p>
            <a:r>
              <a:rPr lang="fr-FR" dirty="0" smtClean="0"/>
              <a:t>Les racines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73599" y="2165686"/>
            <a:ext cx="7796540" cy="3074069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Les racines fixent l’arbre à la terre. Elles puisent l’eau et les sels minéraux du sol pour le nourrir.</a:t>
            </a:r>
          </a:p>
          <a:p>
            <a:pPr marL="0" indent="0">
              <a:buNone/>
            </a:pPr>
            <a:r>
              <a:rPr lang="fr-FR" u="sng" dirty="0"/>
              <a:t>Il y a deux types de racines : </a:t>
            </a:r>
            <a:endParaRPr lang="fr-FR" dirty="0"/>
          </a:p>
          <a:p>
            <a:pPr lvl="0"/>
            <a:r>
              <a:rPr lang="fr-FR" dirty="0"/>
              <a:t>Les souterraines</a:t>
            </a:r>
          </a:p>
          <a:p>
            <a:pPr lvl="0"/>
            <a:r>
              <a:rPr lang="fr-FR" dirty="0"/>
              <a:t>Les aériennes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03156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071" y="282741"/>
            <a:ext cx="4459483" cy="641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7299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605655"/>
          </a:xfrm>
        </p:spPr>
        <p:txBody>
          <a:bodyPr/>
          <a:lstStyle/>
          <a:p>
            <a:r>
              <a:rPr lang="fr-FR" dirty="0" smtClean="0"/>
              <a:t>Les feuillages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92703" y="1492648"/>
            <a:ext cx="7796540" cy="2471758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Les feuilles sont essentielles à la vie des arbres (fabrique les éléments nutritifs). Chaque feuille possède une nervure principale (ou centrale) et des nervures secondaires. On peut regrouper les feuilles en deux catégories :</a:t>
            </a:r>
          </a:p>
          <a:p>
            <a:pPr marL="0" lvl="0" indent="0">
              <a:buNone/>
            </a:pPr>
            <a:r>
              <a:rPr lang="fr-FR" dirty="0"/>
              <a:t>Les feuilles simples</a:t>
            </a:r>
          </a:p>
          <a:p>
            <a:endParaRPr lang="fr-FR" dirty="0"/>
          </a:p>
        </p:txBody>
      </p:sp>
      <p:pic>
        <p:nvPicPr>
          <p:cNvPr id="4" name="Imag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16" y="3450372"/>
            <a:ext cx="6063914" cy="323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6403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92387" y="897085"/>
            <a:ext cx="7796540" cy="847495"/>
          </a:xfrm>
        </p:spPr>
        <p:txBody>
          <a:bodyPr/>
          <a:lstStyle/>
          <a:p>
            <a:r>
              <a:rPr lang="fr-FR" dirty="0" smtClean="0"/>
              <a:t>Les feuilles composées</a:t>
            </a:r>
          </a:p>
          <a:p>
            <a:endParaRPr lang="fr-FR" dirty="0"/>
          </a:p>
        </p:txBody>
      </p:sp>
      <p:pic>
        <p:nvPicPr>
          <p:cNvPr id="4" name="Imag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415" y="1320832"/>
            <a:ext cx="8888484" cy="1448802"/>
          </a:xfrm>
          <a:prstGeom prst="rect">
            <a:avLst/>
          </a:prstGeom>
        </p:spPr>
      </p:pic>
      <p:pic>
        <p:nvPicPr>
          <p:cNvPr id="5" name="Imag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415" y="2541032"/>
            <a:ext cx="8888702" cy="404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936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11808" y="808057"/>
            <a:ext cx="7958331" cy="611670"/>
          </a:xfrm>
        </p:spPr>
        <p:txBody>
          <a:bodyPr/>
          <a:lstStyle/>
          <a:p>
            <a:r>
              <a:rPr lang="fr-FR" dirty="0" smtClean="0"/>
              <a:t>Exemples de feuilles</a:t>
            </a:r>
            <a:endParaRPr lang="fr-FR" dirty="0"/>
          </a:p>
        </p:txBody>
      </p:sp>
      <p:pic>
        <p:nvPicPr>
          <p:cNvPr id="3" name="Image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28"/>
          <a:stretch/>
        </p:blipFill>
        <p:spPr>
          <a:xfrm>
            <a:off x="1242394" y="118529"/>
            <a:ext cx="4352290" cy="6618212"/>
          </a:xfrm>
          <a:prstGeom prst="rect">
            <a:avLst/>
          </a:prstGeom>
        </p:spPr>
      </p:pic>
      <p:pic>
        <p:nvPicPr>
          <p:cNvPr id="4" name="Imag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31"/>
          <a:stretch/>
        </p:blipFill>
        <p:spPr>
          <a:xfrm>
            <a:off x="5642812" y="1955132"/>
            <a:ext cx="5474368" cy="461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6129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40"/>
          <a:stretch/>
        </p:blipFill>
        <p:spPr>
          <a:xfrm>
            <a:off x="1762242" y="160204"/>
            <a:ext cx="8614995" cy="651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1807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39" b="31826"/>
          <a:stretch/>
        </p:blipFill>
        <p:spPr>
          <a:xfrm>
            <a:off x="1708100" y="132345"/>
            <a:ext cx="8500696" cy="659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9194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4"/>
          <a:stretch/>
        </p:blipFill>
        <p:spPr>
          <a:xfrm>
            <a:off x="1641925" y="174456"/>
            <a:ext cx="9084228" cy="653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4464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7" t="9855" r="5528" b="4321"/>
          <a:stretch/>
        </p:blipFill>
        <p:spPr bwMode="auto">
          <a:xfrm>
            <a:off x="1614236" y="120816"/>
            <a:ext cx="9063789" cy="65775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47732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326" y="124325"/>
            <a:ext cx="6569241" cy="656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28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2"/>
          <p:cNvSpPr txBox="1">
            <a:spLocks/>
          </p:cNvSpPr>
          <p:nvPr/>
        </p:nvSpPr>
        <p:spPr>
          <a:xfrm>
            <a:off x="1772162" y="589546"/>
            <a:ext cx="8881801" cy="6268453"/>
          </a:xfrm>
          <a:prstGeom prst="rect">
            <a:avLst/>
          </a:prstGeom>
        </p:spPr>
        <p:txBody>
          <a:bodyPr>
            <a:normAutofit/>
          </a:bodyPr>
          <a:lstStyle>
            <a:lvl1pPr marL="344488" indent="-344488" algn="l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95338" indent="-3381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58888" indent="-34448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709738" indent="-3381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173288" indent="-34448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642616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3108960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575304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4041648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fr-FR" dirty="0" smtClean="0"/>
              <a:t>L’apparence globale d’un arbre provient de sa texture, de ses rameaux et de sa silhouette. La texture : se caractérise par la couleur et la transparence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fr-FR" dirty="0" smtClean="0"/>
              <a:t>La silhouette : est formée par les rameaux. Soit ils sont en petits nombre dispersés donnant à l’arbre un effet aéré, soit ils en grand nombre très serrés donnant un aspect compact et dense.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fr-FR" b="1" dirty="0" smtClean="0"/>
              <a:t>Pour dessiner un arbre nous devons :</a:t>
            </a:r>
            <a:endParaRPr lang="fr-FR" dirty="0" smtClean="0"/>
          </a:p>
          <a:p>
            <a:r>
              <a:rPr lang="fr-FR" u="sng" dirty="0" smtClean="0"/>
              <a:t>Rester logique dans le dessin d’un arbre :</a:t>
            </a:r>
            <a:endParaRPr lang="fr-FR" dirty="0" smtClean="0"/>
          </a:p>
          <a:p>
            <a:pPr marL="0" indent="0">
              <a:buFont typeface="Wingdings" panose="05000000000000000000" pitchFamily="2" charset="2"/>
              <a:buNone/>
            </a:pPr>
            <a:r>
              <a:rPr lang="fr-FR" dirty="0" smtClean="0"/>
              <a:t>Si l’on dessine un tronc très </a:t>
            </a:r>
            <a:r>
              <a:rPr lang="fr-FR" dirty="0" err="1" smtClean="0"/>
              <a:t>très</a:t>
            </a:r>
            <a:r>
              <a:rPr lang="fr-FR" dirty="0" smtClean="0"/>
              <a:t> fin avec un feuillage imposant, nous ressentirons visuellement un certain malaise au niveau de l’équilibre de la composition.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fr-FR" dirty="0" smtClean="0"/>
              <a:t>Pas possible que cet arbre puisse tenir debout longtemps sans équilibre !!!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56148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458" y="150177"/>
            <a:ext cx="4387766" cy="658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4234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11808" y="808057"/>
            <a:ext cx="7958331" cy="569560"/>
          </a:xfrm>
        </p:spPr>
        <p:txBody>
          <a:bodyPr/>
          <a:lstStyle/>
          <a:p>
            <a:r>
              <a:rPr lang="fr-FR" dirty="0" smtClean="0"/>
              <a:t>L’écorce de pin</a:t>
            </a:r>
            <a:endParaRPr lang="fr-FR" dirty="0"/>
          </a:p>
        </p:txBody>
      </p:sp>
      <p:pic>
        <p:nvPicPr>
          <p:cNvPr id="3" name="Imag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860" y="1438492"/>
            <a:ext cx="8066171" cy="536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1419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396" y="287086"/>
            <a:ext cx="9583387" cy="635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4648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599639"/>
          </a:xfrm>
        </p:spPr>
        <p:txBody>
          <a:bodyPr/>
          <a:lstStyle/>
          <a:p>
            <a:r>
              <a:rPr lang="fr-FR" dirty="0" smtClean="0"/>
              <a:t>L’écorce de palmier</a:t>
            </a:r>
            <a:endParaRPr lang="fr-FR" dirty="0"/>
          </a:p>
        </p:txBody>
      </p:sp>
      <p:pic>
        <p:nvPicPr>
          <p:cNvPr id="3" name="Imag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115" y="1407695"/>
            <a:ext cx="8037289" cy="535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9530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11808" y="808057"/>
            <a:ext cx="7958331" cy="569560"/>
          </a:xfrm>
        </p:spPr>
        <p:txBody>
          <a:bodyPr/>
          <a:lstStyle/>
          <a:p>
            <a:r>
              <a:rPr lang="fr-FR" dirty="0" smtClean="0"/>
              <a:t>L’écorce de bouleau</a:t>
            </a:r>
            <a:endParaRPr lang="fr-FR" dirty="0"/>
          </a:p>
        </p:txBody>
      </p:sp>
      <p:pic>
        <p:nvPicPr>
          <p:cNvPr id="3" name="Imag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808" y="1377617"/>
            <a:ext cx="7145505" cy="535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9501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605655"/>
          </a:xfrm>
        </p:spPr>
        <p:txBody>
          <a:bodyPr/>
          <a:lstStyle/>
          <a:p>
            <a:r>
              <a:rPr lang="fr-FR" dirty="0" smtClean="0"/>
              <a:t>Croquis</a:t>
            </a:r>
            <a:endParaRPr lang="fr-FR" dirty="0"/>
          </a:p>
        </p:txBody>
      </p:sp>
      <p:pic>
        <p:nvPicPr>
          <p:cNvPr id="3" name="Imag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837" y="138079"/>
            <a:ext cx="4226095" cy="6606614"/>
          </a:xfrm>
          <a:prstGeom prst="rect">
            <a:avLst/>
          </a:prstGeom>
        </p:spPr>
      </p:pic>
      <p:pic>
        <p:nvPicPr>
          <p:cNvPr id="4" name="Imag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824" y="2252662"/>
            <a:ext cx="5027930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277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850" y="462597"/>
            <a:ext cx="3924300" cy="593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1039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Les roches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64001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11808" y="808057"/>
            <a:ext cx="7958331" cy="665812"/>
          </a:xfrm>
        </p:spPr>
        <p:txBody>
          <a:bodyPr/>
          <a:lstStyle/>
          <a:p>
            <a:r>
              <a:rPr lang="fr-FR" dirty="0" smtClean="0"/>
              <a:t>Les galets</a:t>
            </a:r>
            <a:endParaRPr lang="fr-FR" dirty="0"/>
          </a:p>
        </p:txBody>
      </p:sp>
      <p:pic>
        <p:nvPicPr>
          <p:cNvPr id="3" name="Imag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037" y="1473869"/>
            <a:ext cx="7071226" cy="530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2068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87"/>
          <a:stretch/>
        </p:blipFill>
        <p:spPr bwMode="auto">
          <a:xfrm>
            <a:off x="1694748" y="1121276"/>
            <a:ext cx="9136201" cy="41846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59372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94184" y="342900"/>
            <a:ext cx="9180095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u="sng" dirty="0"/>
              <a:t>Equilibrer les masses (volumes) du dessin : </a:t>
            </a:r>
            <a:endParaRPr lang="fr-FR" sz="2000" dirty="0"/>
          </a:p>
          <a:p>
            <a:r>
              <a:rPr lang="fr-FR" sz="2000" dirty="0"/>
              <a:t>Retenons donc que lorsqu’on dessine un arbre, il y a la notion de l’équilibre qui rentre en ligne de compte et cela est dû à la répartition des branches par rapport au volume du tronc.</a:t>
            </a:r>
          </a:p>
          <a:p>
            <a:r>
              <a:rPr lang="fr-FR" sz="2000" u="sng" dirty="0"/>
              <a:t>Diversifier les outils pour mieux dessiner :</a:t>
            </a:r>
            <a:endParaRPr lang="fr-FR" sz="2000" dirty="0"/>
          </a:p>
          <a:p>
            <a:r>
              <a:rPr lang="fr-FR" sz="2000" dirty="0"/>
              <a:t>Pour réussir son croquis, n’oubliez pas d’avoir au moins deux types de mine (crayons</a:t>
            </a:r>
            <a:r>
              <a:rPr lang="fr-FR" sz="2000" dirty="0" smtClean="0"/>
              <a:t>).</a:t>
            </a:r>
          </a:p>
          <a:p>
            <a:endParaRPr lang="fr-FR" sz="2000" dirty="0"/>
          </a:p>
          <a:p>
            <a:r>
              <a:rPr lang="fr-FR" sz="2000" dirty="0"/>
              <a:t>EX : un HB et UN 6B </a:t>
            </a:r>
            <a:endParaRPr lang="fr-FR" sz="2000" dirty="0" smtClean="0"/>
          </a:p>
          <a:p>
            <a:endParaRPr lang="fr-FR" sz="2000" dirty="0"/>
          </a:p>
          <a:p>
            <a:endParaRPr lang="fr-FR" sz="2000" dirty="0" smtClean="0"/>
          </a:p>
          <a:p>
            <a:pPr lvl="0"/>
            <a:r>
              <a:rPr lang="fr-FR" dirty="0"/>
              <a:t>Utilisez aussi la gomme pour donner du contraste à certains endroits.</a:t>
            </a:r>
          </a:p>
          <a:p>
            <a:pPr lvl="0"/>
            <a:r>
              <a:rPr lang="fr-FR" dirty="0"/>
              <a:t>Une estompe pour travailler les ombres, mais aussi pour dessiner le feuillage, cela enrichis en nuances de gris.</a:t>
            </a:r>
          </a:p>
          <a:p>
            <a:r>
              <a:rPr lang="fr-FR" dirty="0"/>
              <a:t>L’arbre se divise en deux parties : </a:t>
            </a:r>
          </a:p>
          <a:p>
            <a:pPr lvl="0"/>
            <a:r>
              <a:rPr lang="fr-FR" dirty="0"/>
              <a:t>Le tronc</a:t>
            </a:r>
          </a:p>
          <a:p>
            <a:pPr lvl="0"/>
            <a:r>
              <a:rPr lang="fr-FR" dirty="0"/>
              <a:t>Le feuillage (partie la plus imposante)</a:t>
            </a:r>
          </a:p>
          <a:p>
            <a:r>
              <a:rPr lang="fr-FR" dirty="0"/>
              <a:t>Quelques fois les racines peuvent aussi former une partie de plus.</a:t>
            </a:r>
          </a:p>
          <a:p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547991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363" y="152399"/>
            <a:ext cx="6556542" cy="655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6088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05" y="685799"/>
            <a:ext cx="9893431" cy="556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469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81"/>
          <a:stretch/>
        </p:blipFill>
        <p:spPr bwMode="auto">
          <a:xfrm>
            <a:off x="2433301" y="215577"/>
            <a:ext cx="7438609" cy="64138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358697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215" y="139400"/>
            <a:ext cx="4732053" cy="652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915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198" y="593060"/>
            <a:ext cx="8510401" cy="566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1810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653781"/>
          </a:xfrm>
        </p:spPr>
        <p:txBody>
          <a:bodyPr/>
          <a:lstStyle/>
          <a:p>
            <a:r>
              <a:rPr lang="fr-FR" dirty="0" smtClean="0"/>
              <a:t>La roche plus complexe</a:t>
            </a:r>
            <a:endParaRPr lang="fr-FR" dirty="0"/>
          </a:p>
        </p:txBody>
      </p:sp>
      <p:pic>
        <p:nvPicPr>
          <p:cNvPr id="3" name="Imag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808" y="1485900"/>
            <a:ext cx="7055566" cy="520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1615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701" y="892843"/>
            <a:ext cx="8960496" cy="485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2015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535" y="146869"/>
            <a:ext cx="4645223" cy="656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89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4" t="33824" r="2756" b="3628"/>
          <a:stretch/>
        </p:blipFill>
        <p:spPr bwMode="auto">
          <a:xfrm>
            <a:off x="1647458" y="1145006"/>
            <a:ext cx="9120804" cy="45880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609614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782" y="505326"/>
            <a:ext cx="9118260" cy="588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387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11808" y="808057"/>
            <a:ext cx="7958331" cy="683860"/>
          </a:xfrm>
        </p:spPr>
        <p:txBody>
          <a:bodyPr/>
          <a:lstStyle/>
          <a:p>
            <a:r>
              <a:rPr lang="fr-FR" dirty="0" smtClean="0"/>
              <a:t>Les formes simples</a:t>
            </a:r>
            <a:endParaRPr lang="fr-FR" dirty="0"/>
          </a:p>
        </p:txBody>
      </p:sp>
      <p:pic>
        <p:nvPicPr>
          <p:cNvPr id="3" name="Image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078"/>
          <a:stretch/>
        </p:blipFill>
        <p:spPr>
          <a:xfrm>
            <a:off x="2615203" y="1491917"/>
            <a:ext cx="3779587" cy="5012846"/>
          </a:xfrm>
          <a:prstGeom prst="rect">
            <a:avLst/>
          </a:prstGeom>
        </p:spPr>
      </p:pic>
      <p:pic>
        <p:nvPicPr>
          <p:cNvPr id="4" name="Imag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" t="43926" r="-248" b="2053"/>
          <a:stretch/>
        </p:blipFill>
        <p:spPr>
          <a:xfrm>
            <a:off x="6723986" y="1491917"/>
            <a:ext cx="3075739" cy="501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4943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63" y="537678"/>
            <a:ext cx="9382305" cy="562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2570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305" y="907130"/>
            <a:ext cx="9506538" cy="507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0171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646" y="636671"/>
            <a:ext cx="9690626" cy="545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203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" t="15999" r="19597" b="9622"/>
          <a:stretch/>
        </p:blipFill>
        <p:spPr bwMode="auto">
          <a:xfrm>
            <a:off x="2236036" y="253414"/>
            <a:ext cx="7840412" cy="63567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6158650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800" y="50800"/>
            <a:ext cx="67564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287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274" y="138370"/>
            <a:ext cx="8211552" cy="66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735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56"/>
          <a:stretch/>
        </p:blipFill>
        <p:spPr>
          <a:xfrm>
            <a:off x="1583406" y="1037758"/>
            <a:ext cx="9210249" cy="435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6133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61" b="40255"/>
          <a:stretch/>
        </p:blipFill>
        <p:spPr>
          <a:xfrm>
            <a:off x="1445042" y="1269331"/>
            <a:ext cx="9500547" cy="379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5865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39" b="961"/>
          <a:stretch/>
        </p:blipFill>
        <p:spPr>
          <a:xfrm>
            <a:off x="1745831" y="812131"/>
            <a:ext cx="8837409" cy="488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2305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40"/>
          <a:stretch/>
        </p:blipFill>
        <p:spPr>
          <a:xfrm>
            <a:off x="1489409" y="860977"/>
            <a:ext cx="9411633" cy="521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735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11808" y="808057"/>
            <a:ext cx="7958331" cy="563544"/>
          </a:xfrm>
        </p:spPr>
        <p:txBody>
          <a:bodyPr/>
          <a:lstStyle/>
          <a:p>
            <a:r>
              <a:rPr lang="fr-FR" dirty="0" smtClean="0"/>
              <a:t>Exemples de croquis</a:t>
            </a:r>
            <a:endParaRPr lang="fr-FR" dirty="0"/>
          </a:p>
        </p:txBody>
      </p:sp>
      <p:pic>
        <p:nvPicPr>
          <p:cNvPr id="5" name="Imag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5" b="58735"/>
          <a:stretch/>
        </p:blipFill>
        <p:spPr bwMode="auto">
          <a:xfrm>
            <a:off x="1998529" y="2069431"/>
            <a:ext cx="8853248" cy="41388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492640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02"/>
          <a:stretch/>
        </p:blipFill>
        <p:spPr>
          <a:xfrm>
            <a:off x="1621757" y="354932"/>
            <a:ext cx="9017196" cy="612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53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138" y="311602"/>
            <a:ext cx="9302692" cy="619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33242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66"/>
          <a:stretch/>
        </p:blipFill>
        <p:spPr>
          <a:xfrm>
            <a:off x="2645292" y="161976"/>
            <a:ext cx="7070208" cy="651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3833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85"/>
          <a:stretch/>
        </p:blipFill>
        <p:spPr>
          <a:xfrm>
            <a:off x="1321819" y="637674"/>
            <a:ext cx="9749071" cy="553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05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68441"/>
            <a:ext cx="4877318" cy="654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148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06" b="4312"/>
          <a:stretch/>
        </p:blipFill>
        <p:spPr bwMode="auto">
          <a:xfrm>
            <a:off x="2016577" y="264693"/>
            <a:ext cx="8204250" cy="62705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14598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11808" y="808057"/>
            <a:ext cx="7958331" cy="569560"/>
          </a:xfrm>
        </p:spPr>
        <p:txBody>
          <a:bodyPr/>
          <a:lstStyle/>
          <a:p>
            <a:r>
              <a:rPr lang="fr-FR" dirty="0" smtClean="0"/>
              <a:t>Arbres divers…</a:t>
            </a:r>
            <a:endParaRPr lang="fr-FR" dirty="0"/>
          </a:p>
        </p:txBody>
      </p:sp>
      <p:pic>
        <p:nvPicPr>
          <p:cNvPr id="3" name="Image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3" b="56617"/>
          <a:stretch/>
        </p:blipFill>
        <p:spPr bwMode="auto">
          <a:xfrm>
            <a:off x="1523782" y="1834817"/>
            <a:ext cx="9407391" cy="43855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05883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91" b="10145"/>
          <a:stretch/>
        </p:blipFill>
        <p:spPr bwMode="auto">
          <a:xfrm>
            <a:off x="1511750" y="866272"/>
            <a:ext cx="9390910" cy="49449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511236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TM16401375[[fn=Madison]]</Template>
  <TotalTime>283</TotalTime>
  <Words>158</Words>
  <Application>Microsoft Office PowerPoint</Application>
  <PresentationFormat>Grand écran</PresentationFormat>
  <Paragraphs>52</Paragraphs>
  <Slides>64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64</vt:i4>
      </vt:variant>
    </vt:vector>
  </HeadingPairs>
  <TitlesOfParts>
    <vt:vector size="69" baseType="lpstr">
      <vt:lpstr>Arial</vt:lpstr>
      <vt:lpstr>MS Shell Dlg 2</vt:lpstr>
      <vt:lpstr>Wingdings</vt:lpstr>
      <vt:lpstr>Wingdings 3</vt:lpstr>
      <vt:lpstr>Madison</vt:lpstr>
      <vt:lpstr>Le monde végétal</vt:lpstr>
      <vt:lpstr>Les arbres</vt:lpstr>
      <vt:lpstr>Présentation PowerPoint</vt:lpstr>
      <vt:lpstr>Présentation PowerPoint</vt:lpstr>
      <vt:lpstr>Les formes simples</vt:lpstr>
      <vt:lpstr>Exemples de croquis</vt:lpstr>
      <vt:lpstr>Présentation PowerPoint</vt:lpstr>
      <vt:lpstr>Arbres divers…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pins</vt:lpstr>
      <vt:lpstr>Arbre sans feuillage</vt:lpstr>
      <vt:lpstr>Les troncs</vt:lpstr>
      <vt:lpstr>Présentation PowerPoint</vt:lpstr>
      <vt:lpstr>Illustrations</vt:lpstr>
      <vt:lpstr>Présentation PowerPoint</vt:lpstr>
      <vt:lpstr>Les racines</vt:lpstr>
      <vt:lpstr>Présentation PowerPoint</vt:lpstr>
      <vt:lpstr>Les feuillages</vt:lpstr>
      <vt:lpstr>Présentation PowerPoint</vt:lpstr>
      <vt:lpstr>Exemples de feuilles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L’écorce de pin</vt:lpstr>
      <vt:lpstr>Présentation PowerPoint</vt:lpstr>
      <vt:lpstr>L’écorce de palmier</vt:lpstr>
      <vt:lpstr>L’écorce de bouleau</vt:lpstr>
      <vt:lpstr>Croquis</vt:lpstr>
      <vt:lpstr>Présentation PowerPoint</vt:lpstr>
      <vt:lpstr>Les roches</vt:lpstr>
      <vt:lpstr>Les galets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La roche plus complexe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monde végétal</dc:title>
  <dc:creator>Utilisateur Windows</dc:creator>
  <cp:lastModifiedBy>Utilisateur Windows</cp:lastModifiedBy>
  <cp:revision>50</cp:revision>
  <dcterms:created xsi:type="dcterms:W3CDTF">2018-11-10T20:50:08Z</dcterms:created>
  <dcterms:modified xsi:type="dcterms:W3CDTF">2018-11-11T13:49:09Z</dcterms:modified>
</cp:coreProperties>
</file>