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95" r:id="rId34"/>
    <p:sldId id="289" r:id="rId35"/>
    <p:sldId id="297" r:id="rId36"/>
    <p:sldId id="298" r:id="rId37"/>
    <p:sldId id="293" r:id="rId38"/>
    <p:sldId id="296" r:id="rId39"/>
    <p:sldId id="299" r:id="rId40"/>
    <p:sldId id="300" r:id="rId41"/>
    <p:sldId id="301" r:id="rId42"/>
    <p:sldId id="302" r:id="rId43"/>
    <p:sldId id="303" r:id="rId44"/>
    <p:sldId id="304" r:id="rId45"/>
    <p:sldId id="306" r:id="rId46"/>
    <p:sldId id="305" r:id="rId47"/>
    <p:sldId id="307" r:id="rId48"/>
    <p:sldId id="308" r:id="rId49"/>
    <p:sldId id="30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7" d="100"/>
          <a:sy n="127" d="100"/>
        </p:scale>
        <p:origin x="29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smtClean="0"/>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10/18/2018</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93336BD-BA89-4B92-9DBC-679F61142570}"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C6CB5C7-A3C7-439B-802A-DFE3FCA7ADBD}"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smtClean="0"/>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E3E65EA-47B7-4DBF-958B-A3D4DA4F431A}"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smtClean="0"/>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3DA4AAA-CF98-48DB-9517-D7ADD1FD1213}"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smtClean="0"/>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2C29F696-D0E7-4C66-925E-251F9C0B0F21}"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smtClean="0"/>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95C2732E-4FBC-4B01-A175-6B1CAC9B226D}"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smtClean="0"/>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D653B61-F054-442D-881D-6A81C2774BFE}"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smtClean="0"/>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F1824E7-1432-4F89-B9E6-59843C6C91FE}"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620AAD9C-D29C-4D1E-A739-CC3C95B41085}"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10/18/2018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890204" y="662682"/>
            <a:ext cx="9755187" cy="2728413"/>
          </a:xfrm>
        </p:spPr>
        <p:txBody>
          <a:bodyPr/>
          <a:lstStyle/>
          <a:p>
            <a:pPr algn="ctr"/>
            <a:r>
              <a:rPr lang="fr-FR" dirty="0" smtClean="0"/>
              <a:t>Analyse filmique</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2261545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Plongée et contre plongée</a:t>
            </a:r>
            <a:endParaRPr lang="fr-FR" dirty="0"/>
          </a:p>
        </p:txBody>
      </p:sp>
      <p:sp>
        <p:nvSpPr>
          <p:cNvPr id="3" name="Espace réservé du contenu 2"/>
          <p:cNvSpPr>
            <a:spLocks noGrp="1"/>
          </p:cNvSpPr>
          <p:nvPr>
            <p:ph sz="quarter" idx="13"/>
          </p:nvPr>
        </p:nvSpPr>
        <p:spPr/>
        <p:txBody>
          <a:bodyPr/>
          <a:lstStyle/>
          <a:p>
            <a:pPr marL="0" indent="0">
              <a:buNone/>
            </a:pPr>
            <a:r>
              <a:rPr lang="fr-FR" dirty="0" smtClean="0"/>
              <a:t>Elles déterminent par contre un vision caractéristique de la scène, une vision inhabituelle ayant pour effet de déranger le spectateur et de le guider dans le sens de lecture que l’on souhaite.</a:t>
            </a:r>
          </a:p>
          <a:p>
            <a:pPr marL="0" indent="0">
              <a:buNone/>
            </a:pPr>
            <a:r>
              <a:rPr lang="fr-FR" dirty="0" smtClean="0"/>
              <a:t>Plongée et contre plongée s’dressent indifféremment à l’appareil photo ou à la caméra ( ou même au dessin), par contre champ/contrechamp, panoramique, travelling, ne s’adressent, naturellement qu’à la caméra puisqu’il y a une notion de mouvement.</a:t>
            </a:r>
            <a:endParaRPr lang="fr-FR" dirty="0"/>
          </a:p>
        </p:txBody>
      </p:sp>
    </p:spTree>
    <p:extLst>
      <p:ext uri="{BB962C8B-B14F-4D97-AF65-F5344CB8AC3E}">
        <p14:creationId xmlns:p14="http://schemas.microsoft.com/office/powerpoint/2010/main" val="387560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234616"/>
            <a:ext cx="10394707" cy="1678405"/>
          </a:xfrm>
        </p:spPr>
        <p:txBody>
          <a:bodyPr/>
          <a:lstStyle/>
          <a:p>
            <a:r>
              <a:rPr lang="fr-FR" dirty="0" smtClean="0"/>
              <a:t>En plongée, l’œil de l’observateur est placé en hauteur par rapport au sujet.</a:t>
            </a:r>
          </a:p>
          <a:p>
            <a:pPr marL="0" indent="0">
              <a:buNone/>
            </a:pPr>
            <a:r>
              <a:rPr lang="fr-FR" dirty="0" smtClean="0"/>
              <a:t>L’axe du regard est dirigé vers le bas. Cette situation particulière place le sujet dans une position dominante, la vue en plongée implique une sensation d’écrasement.</a:t>
            </a:r>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797" t="62456" r="51685" b="18772"/>
          <a:stretch/>
        </p:blipFill>
        <p:spPr>
          <a:xfrm>
            <a:off x="2514598" y="1913021"/>
            <a:ext cx="6238375" cy="3627752"/>
          </a:xfrm>
          <a:prstGeom prst="rect">
            <a:avLst/>
          </a:prstGeom>
        </p:spPr>
      </p:pic>
    </p:spTree>
    <p:extLst>
      <p:ext uri="{BB962C8B-B14F-4D97-AF65-F5344CB8AC3E}">
        <p14:creationId xmlns:p14="http://schemas.microsoft.com/office/powerpoint/2010/main" val="2612415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535407"/>
            <a:ext cx="10394707" cy="1130968"/>
          </a:xfrm>
        </p:spPr>
        <p:txBody>
          <a:bodyPr/>
          <a:lstStyle/>
          <a:p>
            <a:r>
              <a:rPr lang="fr-FR" dirty="0" smtClean="0"/>
              <a:t>La contre </a:t>
            </a:r>
            <a:r>
              <a:rPr lang="fr-FR" dirty="0" smtClean="0"/>
              <a:t>plongée, l’appareil est placé sous le sujet, la vision est ascendante. La position donne une importance particulière au sujet, il s’en trouve grandi et imposant.</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2993" t="701" r="3524" b="75790"/>
          <a:stretch/>
        </p:blipFill>
        <p:spPr>
          <a:xfrm>
            <a:off x="6169469" y="1582153"/>
            <a:ext cx="4911038" cy="3826042"/>
          </a:xfrm>
          <a:prstGeom prst="rect">
            <a:avLst/>
          </a:prstGeom>
        </p:spPr>
      </p:pic>
      <p:sp>
        <p:nvSpPr>
          <p:cNvPr id="4" name="Espace réservé du contenu 2"/>
          <p:cNvSpPr txBox="1">
            <a:spLocks/>
          </p:cNvSpPr>
          <p:nvPr/>
        </p:nvSpPr>
        <p:spPr>
          <a:xfrm>
            <a:off x="685800" y="4199022"/>
            <a:ext cx="5323974" cy="1949116"/>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fr-FR" smtClean="0"/>
              <a:t>Par le biais de la vue en plongée ou contre plongée, l’auteur du visuel obtiendra donc des interprétations totalement différentes.</a:t>
            </a:r>
          </a:p>
          <a:p>
            <a:pPr marL="0" indent="0">
              <a:buFont typeface="Arial" panose="020B0604020202020204" pitchFamily="34" charset="0"/>
              <a:buNone/>
            </a:pPr>
            <a:endParaRPr lang="fr-FR" smtClean="0"/>
          </a:p>
          <a:p>
            <a:endParaRPr lang="fr-FR" dirty="0"/>
          </a:p>
        </p:txBody>
      </p:sp>
    </p:spTree>
    <p:extLst>
      <p:ext uri="{BB962C8B-B14F-4D97-AF65-F5344CB8AC3E}">
        <p14:creationId xmlns:p14="http://schemas.microsoft.com/office/powerpoint/2010/main" val="810555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85800"/>
            <a:ext cx="10396882" cy="956511"/>
          </a:xfrm>
        </p:spPr>
        <p:txBody>
          <a:bodyPr/>
          <a:lstStyle/>
          <a:p>
            <a:r>
              <a:rPr lang="fr-FR" dirty="0" smtClean="0"/>
              <a:t>Champ et contrechamp</a:t>
            </a:r>
            <a:endParaRPr lang="fr-FR" dirty="0"/>
          </a:p>
        </p:txBody>
      </p:sp>
      <p:sp>
        <p:nvSpPr>
          <p:cNvPr id="3" name="Espace réservé du contenu 2"/>
          <p:cNvSpPr>
            <a:spLocks noGrp="1"/>
          </p:cNvSpPr>
          <p:nvPr>
            <p:ph sz="quarter" idx="13"/>
          </p:nvPr>
        </p:nvSpPr>
        <p:spPr>
          <a:xfrm>
            <a:off x="685800" y="1720516"/>
            <a:ext cx="10394707" cy="3654069"/>
          </a:xfrm>
        </p:spPr>
        <p:txBody>
          <a:bodyPr>
            <a:normAutofit fontScale="92500"/>
          </a:bodyPr>
          <a:lstStyle/>
          <a:p>
            <a:pPr marL="0" indent="0">
              <a:buNone/>
            </a:pPr>
            <a:r>
              <a:rPr lang="fr-FR" dirty="0" smtClean="0"/>
              <a:t>Le champ et le contrechamp consistent à montrer successivement deux sujets en vis-à-vis dans un même espace. La caméra se déplace alors sur son axe dans un angle maximal de 180°.</a:t>
            </a:r>
          </a:p>
          <a:p>
            <a:pPr marL="0" indent="0">
              <a:buNone/>
            </a:pPr>
            <a:r>
              <a:rPr lang="fr-FR" dirty="0" smtClean="0"/>
              <a:t>Cet effet spécifique de « narration visuelle » permet de dynamiser l’effet dialogue entre deux personnages. Très utilisé dans le cas d’interview, le champ/contrechamp permet de ne rien perdre des expressions du visage et retransmet donc la réaction immédiate de l’interlocuteur.</a:t>
            </a:r>
          </a:p>
          <a:p>
            <a:pPr marL="0" indent="0">
              <a:buNone/>
            </a:pPr>
            <a:r>
              <a:rPr lang="fr-FR" dirty="0" smtClean="0"/>
              <a:t>Lorsqu’il s’agit d’un tournage en studio, plusieurs caméras seront utilisées pour éviter les déplacements inopportuns des appareils. Chaque caméra cadre ainsi une personne en continu et le réalisateur effectue les effets à partir de la régie finale en sélectionnant les plans qui passeront à l’antenne.</a:t>
            </a:r>
            <a:endParaRPr lang="fr-FR" dirty="0"/>
          </a:p>
        </p:txBody>
      </p:sp>
    </p:spTree>
    <p:extLst>
      <p:ext uri="{BB962C8B-B14F-4D97-AF65-F5344CB8AC3E}">
        <p14:creationId xmlns:p14="http://schemas.microsoft.com/office/powerpoint/2010/main" val="3546473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50717" t="73684" r="2260" b="5790"/>
          <a:stretch/>
        </p:blipFill>
        <p:spPr>
          <a:xfrm>
            <a:off x="3783930" y="288758"/>
            <a:ext cx="3850105" cy="2421842"/>
          </a:xfrm>
          <a:prstGeom prst="rect">
            <a:avLst/>
          </a:prstGeom>
        </p:spPr>
      </p:pic>
      <p:sp>
        <p:nvSpPr>
          <p:cNvPr id="3" name="Rectangle 2"/>
          <p:cNvSpPr/>
          <p:nvPr/>
        </p:nvSpPr>
        <p:spPr>
          <a:xfrm>
            <a:off x="757990" y="3580401"/>
            <a:ext cx="10395284" cy="1477328"/>
          </a:xfrm>
          <a:prstGeom prst="rect">
            <a:avLst/>
          </a:prstGeom>
        </p:spPr>
        <p:txBody>
          <a:bodyPr wrap="square">
            <a:spAutoFit/>
          </a:bodyPr>
          <a:lstStyle/>
          <a:p>
            <a:r>
              <a:rPr lang="fr-FR" dirty="0"/>
              <a:t>En ce qui concerne l’image animé, en plus du choix du cadre et du point de vue, le réalisateur dispose de la capacité de déplacement de la caméra dans sa gamme d’effets.</a:t>
            </a:r>
          </a:p>
          <a:p>
            <a:r>
              <a:rPr lang="fr-FR" dirty="0"/>
              <a:t>Si la caméra reste fixe pendant la durée du plan, on est en présence d’un plan fixe. Mais le langage cinématographique ou télévisuel utilise bien souvent divers mouvements d’appareils pour moduler le récit ou l’action.</a:t>
            </a:r>
          </a:p>
        </p:txBody>
      </p:sp>
    </p:spTree>
    <p:extLst>
      <p:ext uri="{BB962C8B-B14F-4D97-AF65-F5344CB8AC3E}">
        <p14:creationId xmlns:p14="http://schemas.microsoft.com/office/powerpoint/2010/main" val="410323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panoramique</a:t>
            </a:r>
            <a:endParaRPr lang="fr-FR" dirty="0"/>
          </a:p>
        </p:txBody>
      </p:sp>
      <p:sp>
        <p:nvSpPr>
          <p:cNvPr id="3" name="Espace réservé du contenu 2"/>
          <p:cNvSpPr>
            <a:spLocks noGrp="1"/>
          </p:cNvSpPr>
          <p:nvPr>
            <p:ph sz="quarter" idx="13"/>
          </p:nvPr>
        </p:nvSpPr>
        <p:spPr/>
        <p:txBody>
          <a:bodyPr/>
          <a:lstStyle/>
          <a:p>
            <a:pPr marL="0" indent="0">
              <a:buNone/>
            </a:pPr>
            <a:r>
              <a:rPr lang="fr-FR" dirty="0" smtClean="0"/>
              <a:t>Le principe du panoramique est de balayer une large portion d’espace : fixée à un pied immobile, la caméra peut se déplacer sur cet axe par rotation horizontale ou verticale. Le panoramique horizontal permet ainsi, par rotation complète, de couvrir 360°, c’est-à-dire d’effectuer l’intégralité d’un cercle. Le panoramique vertical, lui, est plus limité puisque dans l’axe vertical, la caméra n’effectuera pas même un demi-cercle complet, le pied de la caméra limitant le mouvement du sol au ciel.</a:t>
            </a:r>
            <a:endParaRPr lang="fr-FR" dirty="0"/>
          </a:p>
        </p:txBody>
      </p:sp>
    </p:spTree>
    <p:extLst>
      <p:ext uri="{BB962C8B-B14F-4D97-AF65-F5344CB8AC3E}">
        <p14:creationId xmlns:p14="http://schemas.microsoft.com/office/powerpoint/2010/main" val="21025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2081" t="45877" r="50907" b="19386"/>
          <a:stretch/>
        </p:blipFill>
        <p:spPr>
          <a:xfrm>
            <a:off x="3531267" y="457200"/>
            <a:ext cx="4656221" cy="4852273"/>
          </a:xfrm>
          <a:prstGeom prst="rect">
            <a:avLst/>
          </a:prstGeom>
        </p:spPr>
      </p:pic>
    </p:spTree>
    <p:extLst>
      <p:ext uri="{BB962C8B-B14F-4D97-AF65-F5344CB8AC3E}">
        <p14:creationId xmlns:p14="http://schemas.microsoft.com/office/powerpoint/2010/main" val="196153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travelling</a:t>
            </a:r>
            <a:endParaRPr lang="fr-FR" dirty="0"/>
          </a:p>
        </p:txBody>
      </p:sp>
      <p:sp>
        <p:nvSpPr>
          <p:cNvPr id="3" name="Espace réservé du contenu 2"/>
          <p:cNvSpPr>
            <a:spLocks noGrp="1"/>
          </p:cNvSpPr>
          <p:nvPr>
            <p:ph sz="quarter" idx="13"/>
          </p:nvPr>
        </p:nvSpPr>
        <p:spPr/>
        <p:txBody>
          <a:bodyPr/>
          <a:lstStyle/>
          <a:p>
            <a:pPr marL="0" indent="0">
              <a:buNone/>
            </a:pPr>
            <a:r>
              <a:rPr lang="fr-FR" dirty="0" smtClean="0"/>
              <a:t>Ici, la caméra est toujours sur pied mais rendue mobile en la plaçant sur rails ou sur véhicule. La caméra s’approche progressivement et régulièrement du sujet filmé :ce sera un traveling avant. À l’inverse, si la caméra s’en éloigne, il s’agit alors d’un travelling arrière.</a:t>
            </a:r>
          </a:p>
          <a:p>
            <a:pPr marL="0" indent="0">
              <a:buNone/>
            </a:pPr>
            <a:r>
              <a:rPr lang="fr-FR" dirty="0" smtClean="0"/>
              <a:t>Les effets étant sensiblement identiques, il est tout à fait possible d’amplifier l’effet travelling par un effet de zoom de la caméra.</a:t>
            </a:r>
            <a:endParaRPr lang="fr-FR" dirty="0"/>
          </a:p>
        </p:txBody>
      </p:sp>
    </p:spTree>
    <p:extLst>
      <p:ext uri="{BB962C8B-B14F-4D97-AF65-F5344CB8AC3E}">
        <p14:creationId xmlns:p14="http://schemas.microsoft.com/office/powerpoint/2010/main" val="207913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18356" y="589524"/>
            <a:ext cx="4856158" cy="679994"/>
          </a:xfrm>
        </p:spPr>
        <p:txBody>
          <a:bodyPr/>
          <a:lstStyle/>
          <a:p>
            <a:r>
              <a:rPr lang="fr-FR" dirty="0" smtClean="0"/>
              <a:t>Traveling avant/arrière</a:t>
            </a:r>
            <a:endParaRPr lang="fr-FR" dirty="0"/>
          </a:p>
        </p:txBody>
      </p:sp>
      <p:sp>
        <p:nvSpPr>
          <p:cNvPr id="5" name="Espace réservé du texte 4"/>
          <p:cNvSpPr>
            <a:spLocks noGrp="1"/>
          </p:cNvSpPr>
          <p:nvPr>
            <p:ph type="body" sz="quarter" idx="3"/>
          </p:nvPr>
        </p:nvSpPr>
        <p:spPr>
          <a:xfrm>
            <a:off x="6218191" y="589524"/>
            <a:ext cx="4864491" cy="679994"/>
          </a:xfrm>
        </p:spPr>
        <p:txBody>
          <a:bodyPr/>
          <a:lstStyle/>
          <a:p>
            <a:r>
              <a:rPr lang="fr-FR" dirty="0" smtClean="0"/>
              <a:t>Traveling latéral gauche/droite</a:t>
            </a:r>
            <a:endParaRPr lang="fr-FR" dirty="0"/>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50701" t="7719" b="53509"/>
          <a:stretch/>
        </p:blipFill>
        <p:spPr>
          <a:xfrm>
            <a:off x="1445445" y="1329678"/>
            <a:ext cx="3801980" cy="4217134"/>
          </a:xfrm>
          <a:prstGeom prst="rect">
            <a:avLst/>
          </a:prstGeom>
        </p:spPr>
      </p:pic>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50826" t="47982" r="1420" b="21452"/>
          <a:stretch/>
        </p:blipFill>
        <p:spPr>
          <a:xfrm>
            <a:off x="6360130" y="1329678"/>
            <a:ext cx="4671600" cy="4217134"/>
          </a:xfrm>
          <a:prstGeom prst="rect">
            <a:avLst/>
          </a:prstGeom>
        </p:spPr>
      </p:pic>
    </p:spTree>
    <p:extLst>
      <p:ext uri="{BB962C8B-B14F-4D97-AF65-F5344CB8AC3E}">
        <p14:creationId xmlns:p14="http://schemas.microsoft.com/office/powerpoint/2010/main" val="267027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hors champ</a:t>
            </a:r>
            <a:endParaRPr lang="fr-FR" dirty="0"/>
          </a:p>
        </p:txBody>
      </p:sp>
      <p:sp>
        <p:nvSpPr>
          <p:cNvPr id="3" name="Espace réservé du contenu 2"/>
          <p:cNvSpPr>
            <a:spLocks noGrp="1"/>
          </p:cNvSpPr>
          <p:nvPr>
            <p:ph sz="quarter" idx="13"/>
          </p:nvPr>
        </p:nvSpPr>
        <p:spPr/>
        <p:txBody>
          <a:bodyPr/>
          <a:lstStyle/>
          <a:p>
            <a:pPr marL="0" indent="0">
              <a:buNone/>
            </a:pPr>
            <a:r>
              <a:rPr lang="fr-FR" dirty="0" smtClean="0"/>
              <a:t>Le hors champ correspond à ce qui ne figure pas sur l’image. Il est, par contre, fréquemment présente sur la bande son, la source de ces sons n’est pas visible mais situe le contexte de l’action : bruits de circulation, chant d’oiseaux, cloches…</a:t>
            </a:r>
          </a:p>
          <a:p>
            <a:pPr marL="0" indent="0">
              <a:buNone/>
            </a:pPr>
            <a:r>
              <a:rPr lang="fr-FR" dirty="0" smtClean="0"/>
              <a:t>Cet espace imaginée par l’observateur devient parfois présent sous ses yeux : il suffit pour cela d’un simple mouvement de caméra pour découvrir ce qui n’est pas visible.</a:t>
            </a:r>
            <a:endParaRPr lang="fr-FR" dirty="0"/>
          </a:p>
        </p:txBody>
      </p:sp>
    </p:spTree>
    <p:extLst>
      <p:ext uri="{BB962C8B-B14F-4D97-AF65-F5344CB8AC3E}">
        <p14:creationId xmlns:p14="http://schemas.microsoft.com/office/powerpoint/2010/main" val="380982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couleurs au cinéma</a:t>
            </a:r>
            <a:endParaRPr lang="fr-FR" dirty="0"/>
          </a:p>
        </p:txBody>
      </p:sp>
      <p:sp>
        <p:nvSpPr>
          <p:cNvPr id="3" name="Espace réservé du contenu 2"/>
          <p:cNvSpPr>
            <a:spLocks noGrp="1"/>
          </p:cNvSpPr>
          <p:nvPr>
            <p:ph sz="quarter" idx="13"/>
          </p:nvPr>
        </p:nvSpPr>
        <p:spPr/>
        <p:txBody>
          <a:bodyPr/>
          <a:lstStyle/>
          <a:p>
            <a:pPr marL="0" indent="0">
              <a:buNone/>
            </a:pPr>
            <a:r>
              <a:rPr lang="fr-FR" dirty="0"/>
              <a:t>Au cinéma, les couleurs jouent un rôle expressif.</a:t>
            </a:r>
          </a:p>
          <a:p>
            <a:pPr marL="0" indent="0">
              <a:buNone/>
            </a:pPr>
            <a:r>
              <a:rPr lang="fr-FR" dirty="0"/>
              <a:t>On peut décrire un style chromatique en tenant compte des teintes utilisées, de leur variété, de leur degré de saturation.</a:t>
            </a:r>
          </a:p>
          <a:p>
            <a:pPr marL="0" indent="0">
              <a:buNone/>
            </a:pPr>
            <a:r>
              <a:rPr lang="fr-FR" dirty="0"/>
              <a:t>Un film peut utiliser les connotations symboliques traditionnellement attachées aux couleurs, ou en créer de nouvelles.</a:t>
            </a:r>
          </a:p>
          <a:p>
            <a:pPr marL="0" indent="0">
              <a:buNone/>
            </a:pPr>
            <a:r>
              <a:rPr lang="fr-FR" dirty="0"/>
              <a:t>Elles permettent, avec la lumière et le décor, de mettre l’accent sur l’ambiance de la scène</a:t>
            </a:r>
            <a:r>
              <a:rPr lang="fr-FR" dirty="0" smtClean="0"/>
              <a:t>.</a:t>
            </a:r>
            <a:endParaRPr lang="fr-FR" dirty="0"/>
          </a:p>
        </p:txBody>
      </p:sp>
    </p:spTree>
    <p:extLst>
      <p:ext uri="{BB962C8B-B14F-4D97-AF65-F5344CB8AC3E}">
        <p14:creationId xmlns:p14="http://schemas.microsoft.com/office/powerpoint/2010/main" val="87028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associations d’images</a:t>
            </a:r>
            <a:endParaRPr lang="fr-FR" dirty="0"/>
          </a:p>
        </p:txBody>
      </p:sp>
      <p:sp>
        <p:nvSpPr>
          <p:cNvPr id="3" name="Espace réservé du contenu 2"/>
          <p:cNvSpPr>
            <a:spLocks noGrp="1"/>
          </p:cNvSpPr>
          <p:nvPr>
            <p:ph sz="quarter" idx="13"/>
          </p:nvPr>
        </p:nvSpPr>
        <p:spPr/>
        <p:txBody>
          <a:bodyPr/>
          <a:lstStyle/>
          <a:p>
            <a:pPr marL="0" indent="0">
              <a:buNone/>
            </a:pPr>
            <a:r>
              <a:rPr lang="fr-FR" dirty="0" smtClean="0"/>
              <a:t>Une façon de procéder pour intervenir sur l’image et en détourner le sens, est de la juxtaposer et la confronter avec un ou plusieurs autres visuels  (l’association de plusieurs images, libère un sens global plus large).</a:t>
            </a:r>
          </a:p>
          <a:p>
            <a:pPr marL="0" indent="0">
              <a:buNone/>
            </a:pPr>
            <a:r>
              <a:rPr lang="fr-FR" dirty="0" smtClean="0"/>
              <a:t>L’éloignement de sens entre les différents visuels augmente encore le pouvoir suggestif de l‘image restructurée. C’est un procédé que l’on retrouve dans l’image animé, cinéma ou vidéo, puisqu’alors le récit n’est qu’une succession de plans…</a:t>
            </a:r>
            <a:endParaRPr lang="fr-FR" dirty="0"/>
          </a:p>
        </p:txBody>
      </p:sp>
    </p:spTree>
    <p:extLst>
      <p:ext uri="{BB962C8B-B14F-4D97-AF65-F5344CB8AC3E}">
        <p14:creationId xmlns:p14="http://schemas.microsoft.com/office/powerpoint/2010/main" val="3921538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Vocabulaire de l’analyse filmique</a:t>
            </a:r>
            <a:endParaRPr lang="fr-FR" dirty="0"/>
          </a:p>
        </p:txBody>
      </p:sp>
    </p:spTree>
    <p:extLst>
      <p:ext uri="{BB962C8B-B14F-4D97-AF65-F5344CB8AC3E}">
        <p14:creationId xmlns:p14="http://schemas.microsoft.com/office/powerpoint/2010/main" val="92399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360948"/>
            <a:ext cx="10394707" cy="5013638"/>
          </a:xfrm>
        </p:spPr>
        <p:txBody>
          <a:bodyPr/>
          <a:lstStyle/>
          <a:p>
            <a:pPr lvl="0"/>
            <a:r>
              <a:rPr lang="fr-FR" b="1" dirty="0"/>
              <a:t>Accélération : </a:t>
            </a:r>
            <a:r>
              <a:rPr lang="fr-FR" dirty="0"/>
              <a:t>il s’agit d’un rythme de succession des plans où ces derniers sont de plus en plus courts.</a:t>
            </a:r>
          </a:p>
          <a:p>
            <a:pPr lvl="0"/>
            <a:r>
              <a:rPr lang="fr-FR" b="1" dirty="0"/>
              <a:t>Ambiance sonore : </a:t>
            </a:r>
            <a:r>
              <a:rPr lang="fr-FR" dirty="0"/>
              <a:t>l’ambiance sonore, c’est le son (sans la voix des acteurs) que l’on pourrait entendre sur le lieu de l’action.</a:t>
            </a:r>
          </a:p>
          <a:p>
            <a:pPr lvl="0"/>
            <a:r>
              <a:rPr lang="fr-FR" b="1" dirty="0"/>
              <a:t>Caméra subjective </a:t>
            </a:r>
            <a:r>
              <a:rPr lang="fr-FR" dirty="0"/>
              <a:t>: ici, la caméra donne au spectateur le champ de vision qu’il aurait s’il était placé dans la situation de l’acteur.</a:t>
            </a:r>
          </a:p>
          <a:p>
            <a:pPr lvl="0"/>
            <a:r>
              <a:rPr lang="fr-FR" b="1" dirty="0"/>
              <a:t>Caméra objective : </a:t>
            </a:r>
            <a:r>
              <a:rPr lang="fr-FR" dirty="0"/>
              <a:t>voir « Neutre » plus bas.</a:t>
            </a:r>
          </a:p>
          <a:p>
            <a:pPr lvl="0"/>
            <a:r>
              <a:rPr lang="fr-FR" b="1" dirty="0"/>
              <a:t>Décalage (sonore) : </a:t>
            </a:r>
            <a:r>
              <a:rPr lang="fr-FR" dirty="0"/>
              <a:t>le décalage du son se fait par anticipation ou par prolongation. Dans le cas de l’anticipation, on entend le son avant de voir l’action qui va avec. Dans le cas de la prolongation, le son d’un plan se poursuit sur le plan suivant.</a:t>
            </a:r>
          </a:p>
          <a:p>
            <a:pPr lvl="0"/>
            <a:r>
              <a:rPr lang="fr-FR" b="1" dirty="0"/>
              <a:t>Ellipse : </a:t>
            </a:r>
            <a:r>
              <a:rPr lang="fr-FR" dirty="0"/>
              <a:t>évènements situés entre deux moments d’un récit et qui ne sont pas montrés</a:t>
            </a:r>
            <a:r>
              <a:rPr lang="fr-FR" dirty="0" smtClean="0"/>
              <a:t>.</a:t>
            </a:r>
          </a:p>
        </p:txBody>
      </p:sp>
    </p:spTree>
    <p:extLst>
      <p:ext uri="{BB962C8B-B14F-4D97-AF65-F5344CB8AC3E}">
        <p14:creationId xmlns:p14="http://schemas.microsoft.com/office/powerpoint/2010/main" val="288878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126333"/>
            <a:ext cx="10394707" cy="5468352"/>
          </a:xfrm>
        </p:spPr>
        <p:txBody>
          <a:bodyPr>
            <a:normAutofit/>
          </a:bodyPr>
          <a:lstStyle/>
          <a:p>
            <a:pPr lvl="0" fontAlgn="base"/>
            <a:r>
              <a:rPr lang="fr-FR" b="1" dirty="0"/>
              <a:t>Faux rapport : </a:t>
            </a:r>
            <a:r>
              <a:rPr lang="fr-FR" dirty="0"/>
              <a:t>c’est la forte discontinuité involontaire ou volontaire des éléments visuels/sonores entre deux plans successifs censés pourtant être contigus dans l’espace et/ou dans le temps</a:t>
            </a:r>
            <a:r>
              <a:rPr lang="fr-FR" dirty="0" smtClean="0"/>
              <a:t>.</a:t>
            </a:r>
          </a:p>
          <a:p>
            <a:pPr lvl="0" fontAlgn="base"/>
            <a:r>
              <a:rPr lang="fr-FR" b="1" dirty="0"/>
              <a:t>Format : </a:t>
            </a:r>
            <a:r>
              <a:rPr lang="fr-FR" dirty="0"/>
              <a:t>c’est un cadre rectangulaire aux dimensions définies par deux données techniques </a:t>
            </a:r>
            <a:r>
              <a:rPr lang="fr-FR" dirty="0" smtClean="0"/>
              <a:t>:</a:t>
            </a:r>
            <a:endParaRPr lang="fr-FR" dirty="0"/>
          </a:p>
          <a:p>
            <a:pPr lvl="0" fontAlgn="base"/>
            <a:r>
              <a:rPr lang="fr-FR" dirty="0"/>
              <a:t>Les dimensions de la fenêtre de la caméra qui déterminent le rapport de la largeur sur la hauteur ;</a:t>
            </a:r>
          </a:p>
          <a:p>
            <a:pPr lvl="0" fontAlgn="base"/>
            <a:r>
              <a:rPr lang="fr-FR" dirty="0"/>
              <a:t>La largeur de la pellicule.</a:t>
            </a:r>
          </a:p>
          <a:p>
            <a:pPr lvl="0" fontAlgn="base"/>
            <a:r>
              <a:rPr lang="fr-FR" b="1" dirty="0"/>
              <a:t>Fondu : </a:t>
            </a:r>
            <a:r>
              <a:rPr lang="fr-FR" dirty="0"/>
              <a:t>Technique de transition utilisée au montage, il y a plusieurs types de fondus :</a:t>
            </a:r>
          </a:p>
          <a:p>
            <a:pPr fontAlgn="base"/>
            <a:r>
              <a:rPr lang="fr-FR" b="1" dirty="0"/>
              <a:t>Fondu enchainé :</a:t>
            </a:r>
            <a:r>
              <a:rPr lang="fr-FR" dirty="0"/>
              <a:t> </a:t>
            </a:r>
            <a:r>
              <a:rPr lang="fr-FR" dirty="0" smtClean="0"/>
              <a:t>l’image </a:t>
            </a:r>
            <a:r>
              <a:rPr lang="fr-FR" dirty="0"/>
              <a:t>1 disparaît progressivement alors que l’image 2 apparaît progressivement elle </a:t>
            </a:r>
            <a:r>
              <a:rPr lang="fr-FR" dirty="0" smtClean="0"/>
              <a:t>aussi</a:t>
            </a:r>
            <a:endParaRPr lang="fr-FR" dirty="0"/>
          </a:p>
        </p:txBody>
      </p:sp>
    </p:spTree>
    <p:extLst>
      <p:ext uri="{BB962C8B-B14F-4D97-AF65-F5344CB8AC3E}">
        <p14:creationId xmlns:p14="http://schemas.microsoft.com/office/powerpoint/2010/main" val="9182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529389"/>
            <a:ext cx="10394707" cy="4704348"/>
          </a:xfrm>
        </p:spPr>
        <p:txBody>
          <a:bodyPr>
            <a:normAutofit/>
          </a:bodyPr>
          <a:lstStyle/>
          <a:p>
            <a:r>
              <a:rPr lang="fr-FR" b="1" dirty="0"/>
              <a:t>Fondu au noir :</a:t>
            </a:r>
            <a:r>
              <a:rPr lang="fr-FR" dirty="0"/>
              <a:t> l’image s’obscurcie et devient noire (souvent utilisé pour indiquer la fin d’une scène ou un changement de lieux ou de temps), il existe aussi le fondu au blanc qui est souvent utilisé pour faire la transition entre la réalité et les pensées ou le rêve d’un personnage</a:t>
            </a:r>
            <a:r>
              <a:rPr lang="fr-FR" dirty="0" smtClean="0"/>
              <a:t>.</a:t>
            </a:r>
          </a:p>
          <a:p>
            <a:pPr lvl="0" fontAlgn="base"/>
            <a:r>
              <a:rPr lang="fr-FR" b="1" dirty="0"/>
              <a:t>Insert : </a:t>
            </a:r>
            <a:r>
              <a:rPr lang="fr-FR" dirty="0"/>
              <a:t>en matière de cadrage, l’insert est un plan généralement fixe et qui insiste sur un détail. On l’utilise pour renforcer le suspens</a:t>
            </a:r>
            <a:r>
              <a:rPr lang="fr-FR" dirty="0" smtClean="0"/>
              <a:t>.</a:t>
            </a:r>
            <a:endParaRPr lang="fr-FR" dirty="0"/>
          </a:p>
          <a:p>
            <a:pPr lvl="0" fontAlgn="base"/>
            <a:r>
              <a:rPr lang="fr-FR" b="1" dirty="0"/>
              <a:t>Montage alterné : </a:t>
            </a:r>
            <a:r>
              <a:rPr lang="fr-FR" dirty="0"/>
              <a:t>ici, des actions, qui se déroulent au même moment, sont présentées tour à tour</a:t>
            </a:r>
            <a:r>
              <a:rPr lang="fr-FR" dirty="0" smtClean="0"/>
              <a:t>.</a:t>
            </a:r>
            <a:endParaRPr lang="fr-FR" dirty="0"/>
          </a:p>
          <a:p>
            <a:pPr lvl="0" fontAlgn="base"/>
            <a:r>
              <a:rPr lang="fr-FR" b="1" dirty="0"/>
              <a:t>Montage chronologique : </a:t>
            </a:r>
            <a:r>
              <a:rPr lang="fr-FR" dirty="0"/>
              <a:t>il se conforme au déroulement de l’action dans le temps</a:t>
            </a:r>
            <a:r>
              <a:rPr lang="fr-FR" dirty="0" smtClean="0"/>
              <a:t>.</a:t>
            </a:r>
            <a:endParaRPr lang="fr-FR" dirty="0"/>
          </a:p>
          <a:p>
            <a:endParaRPr lang="fr-FR" dirty="0"/>
          </a:p>
        </p:txBody>
      </p:sp>
    </p:spTree>
    <p:extLst>
      <p:ext uri="{BB962C8B-B14F-4D97-AF65-F5344CB8AC3E}">
        <p14:creationId xmlns:p14="http://schemas.microsoft.com/office/powerpoint/2010/main" val="100751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451184"/>
            <a:ext cx="10394707" cy="4923401"/>
          </a:xfrm>
        </p:spPr>
        <p:txBody>
          <a:bodyPr/>
          <a:lstStyle/>
          <a:p>
            <a:pPr lvl="0" fontAlgn="base"/>
            <a:r>
              <a:rPr lang="fr-FR" b="1" dirty="0"/>
              <a:t>Montage </a:t>
            </a:r>
            <a:r>
              <a:rPr lang="fr-FR" b="1" dirty="0" err="1"/>
              <a:t>cut</a:t>
            </a:r>
            <a:r>
              <a:rPr lang="fr-FR" b="1" dirty="0"/>
              <a:t> : </a:t>
            </a:r>
            <a:r>
              <a:rPr lang="fr-FR" dirty="0"/>
              <a:t>les séquences ou plans se suivent sans transitions ; ce qui autorise les retours</a:t>
            </a:r>
            <a:r>
              <a:rPr lang="fr-FR" dirty="0" smtClean="0"/>
              <a:t>.</a:t>
            </a:r>
            <a:endParaRPr lang="fr-FR" dirty="0"/>
          </a:p>
          <a:p>
            <a:pPr lvl="0" fontAlgn="base"/>
            <a:r>
              <a:rPr lang="fr-FR" b="1" dirty="0"/>
              <a:t>Montage parallèle : </a:t>
            </a:r>
            <a:r>
              <a:rPr lang="fr-FR" dirty="0"/>
              <a:t>ici, des actions éloignées sont présentées tour à tour</a:t>
            </a:r>
            <a:r>
              <a:rPr lang="fr-FR" dirty="0" smtClean="0"/>
              <a:t>.</a:t>
            </a:r>
            <a:endParaRPr lang="fr-FR" dirty="0"/>
          </a:p>
          <a:p>
            <a:pPr lvl="0" fontAlgn="base"/>
            <a:r>
              <a:rPr lang="fr-FR" b="1" dirty="0"/>
              <a:t>Montage symbolique : </a:t>
            </a:r>
            <a:r>
              <a:rPr lang="fr-FR" dirty="0"/>
              <a:t>ici, on relie les séquences par des éléments qui autorisent un rapprochement ou une comparaison</a:t>
            </a:r>
            <a:r>
              <a:rPr lang="fr-FR" dirty="0" smtClean="0"/>
              <a:t>.</a:t>
            </a:r>
            <a:endParaRPr lang="fr-FR" dirty="0"/>
          </a:p>
          <a:p>
            <a:pPr lvl="0" fontAlgn="base"/>
            <a:r>
              <a:rPr lang="fr-FR" b="1" dirty="0"/>
              <a:t>Mouvements panoramiques de caméra : </a:t>
            </a:r>
            <a:r>
              <a:rPr lang="fr-FR" dirty="0"/>
              <a:t>ces mouvements sont obtenus grâce à une rotation de la caméra autour de son axe de fixation. Ces mouvements peuvent être horizontaux, verticaux, diagonaux</a:t>
            </a:r>
            <a:r>
              <a:rPr lang="fr-FR" dirty="0" smtClean="0"/>
              <a:t>.</a:t>
            </a:r>
          </a:p>
          <a:p>
            <a:pPr fontAlgn="base"/>
            <a:r>
              <a:rPr lang="fr-FR" b="1" dirty="0"/>
              <a:t>Neutre (position) : </a:t>
            </a:r>
            <a:r>
              <a:rPr lang="fr-FR" dirty="0"/>
              <a:t>la position neutre ou caméra objective, c’est l’action telle que pourrait la voir un observateur extérieur, à hauteur des yeux</a:t>
            </a:r>
            <a:r>
              <a:rPr lang="fr-FR" dirty="0" smtClean="0"/>
              <a:t>.</a:t>
            </a:r>
            <a:endParaRPr lang="fr-FR" dirty="0"/>
          </a:p>
        </p:txBody>
      </p:sp>
    </p:spTree>
    <p:extLst>
      <p:ext uri="{BB962C8B-B14F-4D97-AF65-F5344CB8AC3E}">
        <p14:creationId xmlns:p14="http://schemas.microsoft.com/office/powerpoint/2010/main" val="11275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565484"/>
            <a:ext cx="10394707" cy="4809101"/>
          </a:xfrm>
        </p:spPr>
        <p:txBody>
          <a:bodyPr>
            <a:normAutofit/>
          </a:bodyPr>
          <a:lstStyle/>
          <a:p>
            <a:pPr lvl="0" fontAlgn="base"/>
            <a:r>
              <a:rPr lang="fr-FR" b="1" dirty="0" smtClean="0"/>
              <a:t>Panoramique horizontal : </a:t>
            </a:r>
            <a:r>
              <a:rPr lang="fr-FR" dirty="0" smtClean="0"/>
              <a:t>ici, la caméra pivote dans le sens horizontal. Ce mouvement de la caméra permet de passer d’une action à l’autre, ou d’offrir une large scène.</a:t>
            </a:r>
          </a:p>
          <a:p>
            <a:pPr fontAlgn="base"/>
            <a:r>
              <a:rPr lang="fr-FR" b="1" dirty="0"/>
              <a:t>Panoramique vertical : </a:t>
            </a:r>
            <a:r>
              <a:rPr lang="fr-FR" dirty="0"/>
              <a:t>ici, la caméra pivote dans le sens vertical. Ce mouvement de la caméra permet de changer la position de la caméra : contre-plongée, plongée, etc.</a:t>
            </a:r>
          </a:p>
          <a:p>
            <a:pPr lvl="0" fontAlgn="base"/>
            <a:r>
              <a:rPr lang="fr-FR" b="1" dirty="0"/>
              <a:t>Prise de vues : </a:t>
            </a:r>
            <a:r>
              <a:rPr lang="fr-FR" dirty="0"/>
              <a:t>la prise de vues indique les mouvements et la position de la caméra</a:t>
            </a:r>
            <a:r>
              <a:rPr lang="fr-FR" dirty="0" smtClean="0"/>
              <a:t>.</a:t>
            </a:r>
            <a:endParaRPr lang="fr-FR" dirty="0"/>
          </a:p>
          <a:p>
            <a:pPr lvl="0" fontAlgn="base"/>
            <a:r>
              <a:rPr lang="fr-FR" b="1" dirty="0"/>
              <a:t>Profondeur de champ : </a:t>
            </a:r>
            <a:r>
              <a:rPr lang="fr-FR" dirty="0"/>
              <a:t>dite simplement, la profondeur de champ, c’est la portion d’espace qui apparaît nette dans le champ.</a:t>
            </a:r>
          </a:p>
          <a:p>
            <a:pPr lvl="0" fontAlgn="base"/>
            <a:r>
              <a:rPr lang="fr-FR" b="1" dirty="0"/>
              <a:t>Ralentissement : </a:t>
            </a:r>
            <a:r>
              <a:rPr lang="fr-FR" dirty="0"/>
              <a:t>il s’agit d’un rythme de succession des plans où ces derniers sont de plus en plus longs</a:t>
            </a:r>
            <a:r>
              <a:rPr lang="fr-FR" dirty="0" smtClean="0"/>
              <a:t>.</a:t>
            </a:r>
            <a:endParaRPr lang="fr-FR" dirty="0"/>
          </a:p>
          <a:p>
            <a:pPr lvl="0" fontAlgn="base"/>
            <a:r>
              <a:rPr lang="fr-FR" b="1" dirty="0"/>
              <a:t>Rythme : </a:t>
            </a:r>
            <a:r>
              <a:rPr lang="fr-FR" dirty="0"/>
              <a:t>le rythme, c’est la succession des plans selon leur durée.</a:t>
            </a:r>
          </a:p>
          <a:p>
            <a:pPr lvl="0" fontAlgn="base"/>
            <a:endParaRPr lang="fr-FR" dirty="0"/>
          </a:p>
        </p:txBody>
      </p:sp>
    </p:spTree>
    <p:extLst>
      <p:ext uri="{BB962C8B-B14F-4D97-AF65-F5344CB8AC3E}">
        <p14:creationId xmlns:p14="http://schemas.microsoft.com/office/powerpoint/2010/main" val="4052754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378996"/>
            <a:ext cx="10394707" cy="5576636"/>
          </a:xfrm>
        </p:spPr>
        <p:txBody>
          <a:bodyPr>
            <a:normAutofit/>
          </a:bodyPr>
          <a:lstStyle/>
          <a:p>
            <a:pPr lvl="0" fontAlgn="base"/>
            <a:r>
              <a:rPr lang="fr-FR" b="1" dirty="0"/>
              <a:t>Rythme rapide : </a:t>
            </a:r>
            <a:r>
              <a:rPr lang="fr-FR" dirty="0"/>
              <a:t>succession de plans de courte durée (quelques secondes</a:t>
            </a:r>
            <a:r>
              <a:rPr lang="fr-FR" dirty="0" smtClean="0"/>
              <a:t>).</a:t>
            </a:r>
            <a:endParaRPr lang="fr-FR" dirty="0"/>
          </a:p>
          <a:p>
            <a:pPr lvl="0" fontAlgn="base"/>
            <a:r>
              <a:rPr lang="fr-FR" b="1" dirty="0"/>
              <a:t>Rythme lent : </a:t>
            </a:r>
            <a:r>
              <a:rPr lang="fr-FR" dirty="0"/>
              <a:t>enchaînement de plans longs.</a:t>
            </a:r>
          </a:p>
          <a:p>
            <a:pPr lvl="0" fontAlgn="base"/>
            <a:r>
              <a:rPr lang="fr-FR" b="1" dirty="0"/>
              <a:t>Signes de ponctuation : </a:t>
            </a:r>
            <a:r>
              <a:rPr lang="fr-FR" dirty="0"/>
              <a:t>il s’agit d’une expression métaphorique empruntée à Christian Metz afin de désigner le fait que deux plans sont liés ou au contraire séparés par un effet optique</a:t>
            </a:r>
            <a:r>
              <a:rPr lang="fr-FR" dirty="0" smtClean="0"/>
              <a:t>.</a:t>
            </a:r>
            <a:endParaRPr lang="fr-FR" dirty="0"/>
          </a:p>
          <a:p>
            <a:pPr fontAlgn="base"/>
            <a:r>
              <a:rPr lang="fr-FR" dirty="0"/>
              <a:t>Voici quelques exemples de signes de ponctuation : le flou, le filé, le fondu au noir, l’iris, le volet, le chassé</a:t>
            </a:r>
            <a:r>
              <a:rPr lang="fr-FR" dirty="0" smtClean="0"/>
              <a:t>.</a:t>
            </a:r>
            <a:endParaRPr lang="fr-FR" dirty="0"/>
          </a:p>
          <a:p>
            <a:pPr lvl="0" fontAlgn="base"/>
            <a:r>
              <a:rPr lang="fr-FR" b="1" dirty="0"/>
              <a:t>Silence : </a:t>
            </a:r>
            <a:r>
              <a:rPr lang="fr-FR" dirty="0"/>
              <a:t>en matière de son, on peut utiliser le silence total pour renforcer un effet dramatique</a:t>
            </a:r>
            <a:r>
              <a:rPr lang="fr-FR" dirty="0" smtClean="0"/>
              <a:t>.</a:t>
            </a:r>
          </a:p>
          <a:p>
            <a:pPr lvl="0" fontAlgn="base"/>
            <a:r>
              <a:rPr lang="fr-FR" b="1" dirty="0"/>
              <a:t>Son asynchrone ou asynchronisme : </a:t>
            </a:r>
            <a:r>
              <a:rPr lang="fr-FR" dirty="0"/>
              <a:t>un son est asynchrone avec l’image lorsque :On voit quelque chose alors qu’on entend autre chose,</a:t>
            </a:r>
          </a:p>
          <a:p>
            <a:pPr lvl="0" fontAlgn="base"/>
            <a:r>
              <a:rPr lang="fr-FR" dirty="0"/>
              <a:t>Le son est différent de ce que dépeint l’image</a:t>
            </a:r>
            <a:r>
              <a:rPr lang="fr-FR" dirty="0" smtClean="0"/>
              <a:t>.</a:t>
            </a:r>
            <a:endParaRPr lang="fr-FR" dirty="0"/>
          </a:p>
          <a:p>
            <a:endParaRPr lang="fr-FR" dirty="0"/>
          </a:p>
        </p:txBody>
      </p:sp>
    </p:spTree>
    <p:extLst>
      <p:ext uri="{BB962C8B-B14F-4D97-AF65-F5344CB8AC3E}">
        <p14:creationId xmlns:p14="http://schemas.microsoft.com/office/powerpoint/2010/main" val="2043307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445168"/>
            <a:ext cx="10394707" cy="5281864"/>
          </a:xfrm>
        </p:spPr>
        <p:txBody>
          <a:bodyPr>
            <a:normAutofit lnSpcReduction="10000"/>
          </a:bodyPr>
          <a:lstStyle/>
          <a:p>
            <a:pPr lvl="0" fontAlgn="base"/>
            <a:r>
              <a:rPr lang="fr-FR" dirty="0"/>
              <a:t>Son synchrone ou synchronisme : contrairement au son asynchrone, le son synchrone est un son qui accompagne étroitement l’image</a:t>
            </a:r>
            <a:r>
              <a:rPr lang="fr-FR" dirty="0" smtClean="0"/>
              <a:t>.</a:t>
            </a:r>
            <a:endParaRPr lang="fr-FR" dirty="0"/>
          </a:p>
          <a:p>
            <a:pPr lvl="0" fontAlgn="base"/>
            <a:r>
              <a:rPr lang="fr-FR" dirty="0"/>
              <a:t>Statique : en position statique, la caméra est fixe et ne se déplace pas</a:t>
            </a:r>
            <a:r>
              <a:rPr lang="fr-FR" dirty="0" smtClean="0"/>
              <a:t>.</a:t>
            </a:r>
          </a:p>
          <a:p>
            <a:pPr lvl="0" fontAlgn="base"/>
            <a:r>
              <a:rPr lang="fr-FR" dirty="0"/>
              <a:t>Travelling avant : ici, la caméra, installée sur un chariot de travelling ou tout autre support mobile, avance vers le sujet ; ce qui permet de concentrer le regard du téléspectateur sur l’action</a:t>
            </a:r>
            <a:r>
              <a:rPr lang="fr-FR" dirty="0" smtClean="0"/>
              <a:t>.</a:t>
            </a:r>
            <a:endParaRPr lang="fr-FR" dirty="0"/>
          </a:p>
          <a:p>
            <a:pPr lvl="0" fontAlgn="base"/>
            <a:r>
              <a:rPr lang="fr-FR" dirty="0"/>
              <a:t>Travelling arrière : ici, la caméra, installée sur un chariot de travelling ou tout autre support mobile, recule ; ce qui permet de donner au téléspectateur une impression de distance par rapport à la scène.</a:t>
            </a:r>
          </a:p>
          <a:p>
            <a:pPr fontAlgn="base"/>
            <a:r>
              <a:rPr lang="fr-FR" dirty="0"/>
              <a:t>Voix off : il s’agit d’une voix extérieure à l’action qui narre l’histoire ou fournit des informations complémentaires</a:t>
            </a:r>
            <a:r>
              <a:rPr lang="fr-FR" dirty="0" smtClean="0"/>
              <a:t>.</a:t>
            </a:r>
          </a:p>
          <a:p>
            <a:pPr lvl="0" fontAlgn="base"/>
            <a:r>
              <a:rPr lang="fr-FR" dirty="0"/>
              <a:t>Vue fixe : en matière de prise de vue, la vue fixe indique qu’il n’y a pas de mouvements sur l’image</a:t>
            </a:r>
            <a:r>
              <a:rPr lang="fr-FR" dirty="0" smtClean="0"/>
              <a:t>.</a:t>
            </a:r>
            <a:endParaRPr lang="fr-FR" dirty="0"/>
          </a:p>
          <a:p>
            <a:pPr lvl="0" fontAlgn="base"/>
            <a:endParaRPr lang="fr-FR" dirty="0"/>
          </a:p>
        </p:txBody>
      </p:sp>
    </p:spTree>
    <p:extLst>
      <p:ext uri="{BB962C8B-B14F-4D97-AF65-F5344CB8AC3E}">
        <p14:creationId xmlns:p14="http://schemas.microsoft.com/office/powerpoint/2010/main" val="3488121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Méthode d’analyse</a:t>
            </a:r>
            <a:endParaRPr lang="fr-FR" dirty="0"/>
          </a:p>
        </p:txBody>
      </p:sp>
    </p:spTree>
    <p:extLst>
      <p:ext uri="{BB962C8B-B14F-4D97-AF65-F5344CB8AC3E}">
        <p14:creationId xmlns:p14="http://schemas.microsoft.com/office/powerpoint/2010/main" val="186313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685800"/>
            <a:ext cx="10394707" cy="4688785"/>
          </a:xfrm>
        </p:spPr>
        <p:txBody>
          <a:bodyPr/>
          <a:lstStyle/>
          <a:p>
            <a:pPr marL="0" indent="0">
              <a:buNone/>
            </a:pPr>
            <a:r>
              <a:rPr lang="fr-FR" dirty="0"/>
              <a:t>Pour certains, la couleur au cinéma vient renforcer la scènes en faisant appels à la sensibilité et au ressentis du spectateurs,</a:t>
            </a:r>
          </a:p>
          <a:p>
            <a:pPr marL="0" indent="0">
              <a:buNone/>
            </a:pPr>
            <a:r>
              <a:rPr lang="fr-FR" dirty="0"/>
              <a:t>mais pour d’autres elle semble être simplement un effet visuel et esthétique faisant partie intégrante du décors, ni plus, ni moins. Par supposition que la surinterprétation du spectateur, le dévirait de l’interprétation du réalisateur. Ce débat semble sans fin</a:t>
            </a:r>
            <a:r>
              <a:rPr lang="fr-FR" dirty="0" smtClean="0"/>
              <a:t>…</a:t>
            </a:r>
            <a:endParaRPr lang="fr-FR" dirty="0"/>
          </a:p>
        </p:txBody>
      </p:sp>
    </p:spTree>
    <p:extLst>
      <p:ext uri="{BB962C8B-B14F-4D97-AF65-F5344CB8AC3E}">
        <p14:creationId xmlns:p14="http://schemas.microsoft.com/office/powerpoint/2010/main" val="237908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22631" y="349169"/>
            <a:ext cx="8321041" cy="3123371"/>
          </a:xfrm>
          <a:prstGeom prst="rect">
            <a:avLst/>
          </a:prstGeom>
        </p:spPr>
      </p:pic>
      <p:sp>
        <p:nvSpPr>
          <p:cNvPr id="4" name="Espace réservé du contenu 2"/>
          <p:cNvSpPr txBox="1">
            <a:spLocks/>
          </p:cNvSpPr>
          <p:nvPr/>
        </p:nvSpPr>
        <p:spPr>
          <a:xfrm>
            <a:off x="685799" y="3600450"/>
            <a:ext cx="10394707" cy="211703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r>
              <a:rPr lang="fr-FR" dirty="0" smtClean="0"/>
              <a:t>L’analyse peut concerner le film entier : on analysera dans ce cas quelques grands axes du film (le récit, la mise en scène, les décors, le point de vue, etc.</a:t>
            </a:r>
          </a:p>
          <a:p>
            <a:r>
              <a:rPr lang="fr-FR" dirty="0" smtClean="0"/>
              <a:t>Se resserrant progressivement, elle peut également concerner une séquence, une scène, un plan et même un photogramme (une seconde de pellicule = 24 images, un photogramme = une image).</a:t>
            </a:r>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64109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85800"/>
            <a:ext cx="10396882" cy="1165859"/>
          </a:xfrm>
        </p:spPr>
        <p:txBody>
          <a:bodyPr/>
          <a:lstStyle/>
          <a:p>
            <a:r>
              <a:rPr lang="fr-FR" dirty="0" smtClean="0"/>
              <a:t>Le film dans sa globalité</a:t>
            </a:r>
            <a:endParaRPr lang="fr-FR" dirty="0"/>
          </a:p>
        </p:txBody>
      </p:sp>
      <p:sp>
        <p:nvSpPr>
          <p:cNvPr id="3" name="Espace réservé du contenu 2"/>
          <p:cNvSpPr>
            <a:spLocks noGrp="1"/>
          </p:cNvSpPr>
          <p:nvPr>
            <p:ph sz="quarter" idx="13"/>
          </p:nvPr>
        </p:nvSpPr>
        <p:spPr>
          <a:xfrm>
            <a:off x="685800" y="1943100"/>
            <a:ext cx="10394707" cy="3646170"/>
          </a:xfrm>
        </p:spPr>
        <p:txBody>
          <a:bodyPr>
            <a:noAutofit/>
          </a:bodyPr>
          <a:lstStyle/>
          <a:p>
            <a:r>
              <a:rPr lang="fr-FR" dirty="0"/>
              <a:t>Sur le film en général, quelques questions à se poser / à poser aux élèves :</a:t>
            </a:r>
          </a:p>
          <a:p>
            <a:r>
              <a:rPr lang="fr-FR" dirty="0"/>
              <a:t>- Est-ce que le film est efficace ? </a:t>
            </a:r>
            <a:endParaRPr lang="fr-FR" dirty="0" smtClean="0"/>
          </a:p>
          <a:p>
            <a:r>
              <a:rPr lang="fr-FR" dirty="0" smtClean="0"/>
              <a:t>- </a:t>
            </a:r>
            <a:r>
              <a:rPr lang="fr-FR" dirty="0"/>
              <a:t>Est-ce que c’est un film difficile ? De quels points de vue ? </a:t>
            </a:r>
            <a:endParaRPr lang="fr-FR" dirty="0"/>
          </a:p>
          <a:p>
            <a:r>
              <a:rPr lang="fr-FR" dirty="0" smtClean="0"/>
              <a:t>- </a:t>
            </a:r>
            <a:r>
              <a:rPr lang="fr-FR" dirty="0"/>
              <a:t>Est-ce qu’il est novateur, inventif ? </a:t>
            </a:r>
            <a:endParaRPr lang="fr-FR" dirty="0" smtClean="0"/>
          </a:p>
          <a:p>
            <a:r>
              <a:rPr lang="fr-FR" dirty="0" smtClean="0"/>
              <a:t>- </a:t>
            </a:r>
            <a:r>
              <a:rPr lang="fr-FR" dirty="0"/>
              <a:t>Est-ce qu’il procure un plaisir immédiat ? Où ressent-on de l’ennui, de l’incompréhension </a:t>
            </a:r>
            <a:r>
              <a:rPr lang="fr-FR" dirty="0" smtClean="0"/>
              <a:t>?</a:t>
            </a:r>
            <a:endParaRPr lang="fr-FR" dirty="0"/>
          </a:p>
        </p:txBody>
      </p:sp>
    </p:spTree>
    <p:extLst>
      <p:ext uri="{BB962C8B-B14F-4D97-AF65-F5344CB8AC3E}">
        <p14:creationId xmlns:p14="http://schemas.microsoft.com/office/powerpoint/2010/main" val="145996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685800" y="902970"/>
            <a:ext cx="10394707" cy="4471615"/>
          </a:xfrm>
        </p:spPr>
        <p:txBody>
          <a:bodyPr>
            <a:normAutofit/>
          </a:bodyPr>
          <a:lstStyle/>
          <a:p>
            <a:r>
              <a:rPr lang="fr-FR" dirty="0"/>
              <a:t>Sur le rapport du cinéaste, aux personnages et aux spectateurs :</a:t>
            </a:r>
          </a:p>
          <a:p>
            <a:r>
              <a:rPr lang="fr-FR" dirty="0" smtClean="0"/>
              <a:t> </a:t>
            </a:r>
            <a:r>
              <a:rPr lang="fr-FR" dirty="0"/>
              <a:t>Le cinéaste laisse-t-il le spectateur libre ? (les cinémas de Jacques Tati ou de Roberto Rossellini par exemple)</a:t>
            </a:r>
          </a:p>
          <a:p>
            <a:r>
              <a:rPr lang="fr-FR" dirty="0" smtClean="0"/>
              <a:t>Ou </a:t>
            </a:r>
            <a:r>
              <a:rPr lang="fr-FR" dirty="0"/>
              <a:t>bien le « prend-il par la main » ? </a:t>
            </a:r>
            <a:endParaRPr lang="fr-FR" dirty="0" smtClean="0"/>
          </a:p>
          <a:p>
            <a:r>
              <a:rPr lang="fr-FR" dirty="0" smtClean="0"/>
              <a:t>Quelques </a:t>
            </a:r>
            <a:r>
              <a:rPr lang="fr-FR" dirty="0"/>
              <a:t>questions pour situer le cinéaste et le film : Qui a fait le film ? Quand ? Dans quel pays ? Quel est le genre </a:t>
            </a:r>
            <a:r>
              <a:rPr lang="fr-FR" dirty="0" smtClean="0"/>
              <a:t>du film </a:t>
            </a:r>
            <a:r>
              <a:rPr lang="fr-FR" dirty="0"/>
              <a:t>? Quels sont les problèmes posés par le film </a:t>
            </a:r>
            <a:r>
              <a:rPr lang="fr-FR" dirty="0" smtClean="0"/>
              <a:t>?</a:t>
            </a:r>
          </a:p>
          <a:p>
            <a:pPr marL="0" indent="0">
              <a:buNone/>
            </a:pPr>
            <a:endParaRPr lang="fr-FR" dirty="0"/>
          </a:p>
        </p:txBody>
      </p:sp>
    </p:spTree>
    <p:extLst>
      <p:ext uri="{BB962C8B-B14F-4D97-AF65-F5344CB8AC3E}">
        <p14:creationId xmlns:p14="http://schemas.microsoft.com/office/powerpoint/2010/main" val="2116046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Quelques grands paramètres d’analyse </a:t>
            </a:r>
            <a:br>
              <a:rPr lang="fr-FR" b="1" dirty="0"/>
            </a:br>
            <a:endParaRPr lang="fr-FR" dirty="0"/>
          </a:p>
        </p:txBody>
      </p:sp>
      <p:sp>
        <p:nvSpPr>
          <p:cNvPr id="3" name="Espace réservé du contenu 2"/>
          <p:cNvSpPr>
            <a:spLocks noGrp="1"/>
          </p:cNvSpPr>
          <p:nvPr>
            <p:ph sz="quarter" idx="13"/>
          </p:nvPr>
        </p:nvSpPr>
        <p:spPr>
          <a:xfrm>
            <a:off x="685800" y="2063396"/>
            <a:ext cx="10394707" cy="3765904"/>
          </a:xfrm>
        </p:spPr>
        <p:txBody>
          <a:bodyPr/>
          <a:lstStyle/>
          <a:p>
            <a:r>
              <a:rPr lang="fr-FR" dirty="0"/>
              <a:t>Aussi bien sur la globalité du film que sur des segments plus petits</a:t>
            </a:r>
            <a:r>
              <a:rPr lang="fr-FR" dirty="0" smtClean="0"/>
              <a:t>.</a:t>
            </a:r>
          </a:p>
          <a:p>
            <a:endParaRPr lang="fr-FR" dirty="0"/>
          </a:p>
          <a:p>
            <a:r>
              <a:rPr lang="fr-FR" dirty="0">
                <a:solidFill>
                  <a:schemeClr val="accent1"/>
                </a:solidFill>
              </a:rPr>
              <a:t>La temporalité du film</a:t>
            </a:r>
          </a:p>
          <a:p>
            <a:pPr marL="0" indent="0">
              <a:buNone/>
            </a:pPr>
            <a:r>
              <a:rPr lang="fr-FR" dirty="0"/>
              <a:t>Les films sont construits sur un régime de temporalité linéaire ou variable (aller-retour entre flash-backs (retour en </a:t>
            </a:r>
            <a:r>
              <a:rPr lang="fr-FR" dirty="0" smtClean="0"/>
              <a:t>arrière) et </a:t>
            </a:r>
            <a:r>
              <a:rPr lang="fr-FR" dirty="0"/>
              <a:t>présent de la narration).</a:t>
            </a:r>
          </a:p>
          <a:p>
            <a:pPr marL="0" indent="0">
              <a:buNone/>
            </a:pPr>
            <a:r>
              <a:rPr lang="fr-FR" dirty="0"/>
              <a:t>Plus rares sont les flash-</a:t>
            </a:r>
            <a:r>
              <a:rPr lang="fr-FR" dirty="0" err="1"/>
              <a:t>forward</a:t>
            </a:r>
            <a:r>
              <a:rPr lang="fr-FR" dirty="0"/>
              <a:t> (saut dans le futur).</a:t>
            </a:r>
          </a:p>
          <a:p>
            <a:pPr marL="0" indent="0">
              <a:buNone/>
            </a:pPr>
            <a:endParaRPr lang="fr-FR" dirty="0"/>
          </a:p>
        </p:txBody>
      </p:sp>
    </p:spTree>
    <p:extLst>
      <p:ext uri="{BB962C8B-B14F-4D97-AF65-F5344CB8AC3E}">
        <p14:creationId xmlns:p14="http://schemas.microsoft.com/office/powerpoint/2010/main" val="1303383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434340"/>
            <a:ext cx="10394707" cy="4940245"/>
          </a:xfrm>
        </p:spPr>
        <p:txBody>
          <a:bodyPr>
            <a:normAutofit/>
          </a:bodyPr>
          <a:lstStyle/>
          <a:p>
            <a:pPr marL="0" indent="0">
              <a:buNone/>
            </a:pPr>
            <a:endParaRPr lang="fr-FR" dirty="0"/>
          </a:p>
          <a:p>
            <a:pPr marL="0" indent="0">
              <a:buNone/>
            </a:pPr>
            <a:r>
              <a:rPr lang="fr-FR" dirty="0">
                <a:solidFill>
                  <a:schemeClr val="accent1"/>
                </a:solidFill>
              </a:rPr>
              <a:t>Flash-backs </a:t>
            </a:r>
            <a:r>
              <a:rPr lang="fr-FR" dirty="0" smtClean="0">
                <a:solidFill>
                  <a:schemeClr val="accent1"/>
                </a:solidFill>
              </a:rPr>
              <a:t>: </a:t>
            </a:r>
            <a:r>
              <a:rPr lang="fr-FR" dirty="0" smtClean="0"/>
              <a:t>comme dans </a:t>
            </a:r>
            <a:r>
              <a:rPr lang="fr-FR" b="1" dirty="0" smtClean="0"/>
              <a:t>Citizen Kane </a:t>
            </a:r>
            <a:r>
              <a:rPr lang="fr-FR" dirty="0" smtClean="0"/>
              <a:t>d’Orson Welles ou </a:t>
            </a:r>
            <a:r>
              <a:rPr lang="fr-FR" b="1" dirty="0" smtClean="0"/>
              <a:t>Le Jour se lève </a:t>
            </a:r>
            <a:r>
              <a:rPr lang="fr-FR" dirty="0" smtClean="0"/>
              <a:t>de Marcel Carné , sont éclairés </a:t>
            </a:r>
            <a:r>
              <a:rPr lang="fr-FR" dirty="0"/>
              <a:t>par des retours en arrière </a:t>
            </a:r>
            <a:r>
              <a:rPr lang="fr-FR" dirty="0" smtClean="0"/>
              <a:t>une personnalité ou les motifs d’un crime.</a:t>
            </a:r>
          </a:p>
          <a:p>
            <a:pPr marL="0" indent="0">
              <a:buNone/>
            </a:pPr>
            <a:endParaRPr lang="fr-FR" dirty="0" smtClean="0"/>
          </a:p>
          <a:p>
            <a:pPr marL="0" indent="0">
              <a:buNone/>
            </a:pPr>
            <a:r>
              <a:rPr lang="fr-FR" dirty="0">
                <a:solidFill>
                  <a:schemeClr val="accent1"/>
                </a:solidFill>
              </a:rPr>
              <a:t>Flash-</a:t>
            </a:r>
            <a:r>
              <a:rPr lang="fr-FR" dirty="0" err="1">
                <a:solidFill>
                  <a:schemeClr val="accent1"/>
                </a:solidFill>
              </a:rPr>
              <a:t>forward</a:t>
            </a:r>
            <a:r>
              <a:rPr lang="fr-FR" dirty="0">
                <a:solidFill>
                  <a:schemeClr val="accent1"/>
                </a:solidFill>
              </a:rPr>
              <a:t> :</a:t>
            </a:r>
            <a:r>
              <a:rPr lang="fr-FR" dirty="0"/>
              <a:t> </a:t>
            </a:r>
            <a:r>
              <a:rPr lang="fr-FR" dirty="0" smtClean="0"/>
              <a:t>comme dans </a:t>
            </a:r>
            <a:r>
              <a:rPr lang="fr-FR" b="1" dirty="0" smtClean="0"/>
              <a:t>Cria </a:t>
            </a:r>
            <a:r>
              <a:rPr lang="fr-FR" b="1" dirty="0" err="1"/>
              <a:t>Cuervos</a:t>
            </a:r>
            <a:r>
              <a:rPr lang="fr-FR" b="1" dirty="0"/>
              <a:t> </a:t>
            </a:r>
            <a:r>
              <a:rPr lang="fr-FR" dirty="0"/>
              <a:t>de Carlos Saura (Le personnage d’Ana adulte appartient au futur : les années 90 alors que </a:t>
            </a:r>
            <a:r>
              <a:rPr lang="fr-FR" dirty="0" smtClean="0"/>
              <a:t>le film </a:t>
            </a:r>
            <a:r>
              <a:rPr lang="fr-FR" dirty="0"/>
              <a:t>est produit dans les années 70</a:t>
            </a:r>
            <a:r>
              <a:rPr lang="fr-FR" dirty="0" smtClean="0"/>
              <a:t>).</a:t>
            </a:r>
          </a:p>
          <a:p>
            <a:pPr marL="0" indent="0">
              <a:buNone/>
            </a:pPr>
            <a:r>
              <a:rPr lang="fr-FR" dirty="0">
                <a:solidFill>
                  <a:schemeClr val="accent1"/>
                </a:solidFill>
              </a:rPr>
              <a:t>Les films en temps réels </a:t>
            </a:r>
            <a:r>
              <a:rPr lang="fr-FR" dirty="0"/>
              <a:t>(</a:t>
            </a:r>
            <a:r>
              <a:rPr lang="fr-FR" b="1" dirty="0" err="1"/>
              <a:t>Cléo</a:t>
            </a:r>
            <a:r>
              <a:rPr lang="fr-FR" b="1" dirty="0"/>
              <a:t> de 5 à 7 </a:t>
            </a:r>
            <a:r>
              <a:rPr lang="fr-FR" dirty="0"/>
              <a:t>d’Agnès Varda ; </a:t>
            </a:r>
            <a:r>
              <a:rPr lang="fr-FR" b="1" dirty="0"/>
              <a:t>La Corde </a:t>
            </a:r>
            <a:r>
              <a:rPr lang="fr-FR" dirty="0"/>
              <a:t>d’Alfred Hitchcock, ou encore la série </a:t>
            </a:r>
            <a:r>
              <a:rPr lang="fr-FR" b="1" dirty="0"/>
              <a:t>24h chrono</a:t>
            </a:r>
            <a:r>
              <a:rPr lang="fr-FR" dirty="0"/>
              <a:t>) </a:t>
            </a:r>
            <a:r>
              <a:rPr lang="fr-FR" dirty="0" smtClean="0"/>
              <a:t>:</a:t>
            </a:r>
          </a:p>
          <a:p>
            <a:pPr marL="0" indent="0">
              <a:buNone/>
            </a:pPr>
            <a:endParaRPr lang="fr-FR" dirty="0"/>
          </a:p>
          <a:p>
            <a:pPr marL="0" indent="0">
              <a:buNone/>
            </a:pPr>
            <a:r>
              <a:rPr lang="fr-FR" dirty="0"/>
              <a:t>pour des raisons différentes, Varda veut suivre deux heures de la vie d’une femme alors qu’Hitchcock construit son film </a:t>
            </a:r>
            <a:r>
              <a:rPr lang="fr-FR" dirty="0" smtClean="0"/>
              <a:t>sur le </a:t>
            </a:r>
            <a:r>
              <a:rPr lang="fr-FR" dirty="0"/>
              <a:t>suspense.</a:t>
            </a:r>
          </a:p>
          <a:p>
            <a:pPr marL="0" indent="0">
              <a:buNone/>
            </a:pPr>
            <a:endParaRPr lang="fr-FR" dirty="0"/>
          </a:p>
          <a:p>
            <a:pPr marL="0" indent="0">
              <a:buNone/>
            </a:pPr>
            <a:endParaRPr lang="fr-FR" dirty="0" smtClean="0"/>
          </a:p>
        </p:txBody>
      </p:sp>
    </p:spTree>
    <p:extLst>
      <p:ext uri="{BB962C8B-B14F-4D97-AF65-F5344CB8AC3E}">
        <p14:creationId xmlns:p14="http://schemas.microsoft.com/office/powerpoint/2010/main" val="934837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Point de vue</a:t>
            </a:r>
            <a:br>
              <a:rPr lang="fr-FR" dirty="0"/>
            </a:br>
            <a:endParaRPr lang="fr-FR" dirty="0"/>
          </a:p>
        </p:txBody>
      </p:sp>
      <p:sp>
        <p:nvSpPr>
          <p:cNvPr id="3" name="Espace réservé du contenu 2"/>
          <p:cNvSpPr>
            <a:spLocks noGrp="1"/>
          </p:cNvSpPr>
          <p:nvPr>
            <p:ph sz="quarter" idx="13"/>
          </p:nvPr>
        </p:nvSpPr>
        <p:spPr>
          <a:xfrm>
            <a:off x="685800" y="1634490"/>
            <a:ext cx="10394707" cy="3740095"/>
          </a:xfrm>
        </p:spPr>
        <p:txBody>
          <a:bodyPr>
            <a:normAutofit/>
          </a:bodyPr>
          <a:lstStyle/>
          <a:p>
            <a:pPr marL="0" indent="0">
              <a:buNone/>
            </a:pPr>
            <a:r>
              <a:rPr lang="fr-FR" dirty="0"/>
              <a:t>Qui raconte l’histoire ? La caméra, le cinéaste ? Un narrateur ?</a:t>
            </a:r>
          </a:p>
          <a:p>
            <a:pPr marL="0" indent="0">
              <a:buNone/>
            </a:pPr>
            <a:endParaRPr lang="fr-FR" dirty="0"/>
          </a:p>
          <a:p>
            <a:pPr marL="0" indent="0">
              <a:buNone/>
            </a:pPr>
            <a:r>
              <a:rPr lang="fr-FR" dirty="0"/>
              <a:t>On distingue :</a:t>
            </a:r>
          </a:p>
          <a:p>
            <a:pPr>
              <a:buFontTx/>
              <a:buChar char="-"/>
            </a:pPr>
            <a:r>
              <a:rPr lang="fr-FR" dirty="0"/>
              <a:t>Le point de vue visuel : d’où voit-on ce que l’on voit ? Où la caméra est-elle placée ?</a:t>
            </a:r>
          </a:p>
          <a:p>
            <a:pPr>
              <a:buFontTx/>
              <a:buChar char="-"/>
            </a:pPr>
            <a:r>
              <a:rPr lang="fr-FR" dirty="0"/>
              <a:t>Le point de vue narratif : Qui raconte l’histoire ? Du point de vue de qui l’histoire est-elle racontée ?</a:t>
            </a:r>
          </a:p>
          <a:p>
            <a:pPr marL="0" indent="0">
              <a:buNone/>
            </a:pPr>
            <a:r>
              <a:rPr lang="fr-FR" dirty="0"/>
              <a:t>Très souvent le point de vue n’est pas fixe, ce qui permet au cinéaste de jouer sur des ruptures</a:t>
            </a:r>
            <a:r>
              <a:rPr lang="fr-FR" dirty="0" smtClean="0"/>
              <a:t>.</a:t>
            </a:r>
            <a:endParaRPr lang="fr-FR" dirty="0"/>
          </a:p>
        </p:txBody>
      </p:sp>
    </p:spTree>
    <p:extLst>
      <p:ext uri="{BB962C8B-B14F-4D97-AF65-F5344CB8AC3E}">
        <p14:creationId xmlns:p14="http://schemas.microsoft.com/office/powerpoint/2010/main" val="8974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1" y="685801"/>
            <a:ext cx="10396882" cy="674370"/>
          </a:xfrm>
        </p:spPr>
        <p:txBody>
          <a:bodyPr>
            <a:normAutofit fontScale="90000"/>
          </a:bodyPr>
          <a:lstStyle/>
          <a:p>
            <a:r>
              <a:rPr lang="fr-FR" dirty="0"/>
              <a:t>Le </a:t>
            </a:r>
            <a:r>
              <a:rPr lang="fr-FR" dirty="0" smtClean="0"/>
              <a:t>son</a:t>
            </a:r>
            <a:endParaRPr lang="fr-FR" dirty="0"/>
          </a:p>
        </p:txBody>
      </p:sp>
      <p:sp>
        <p:nvSpPr>
          <p:cNvPr id="3" name="Espace réservé du contenu 2"/>
          <p:cNvSpPr>
            <a:spLocks noGrp="1"/>
          </p:cNvSpPr>
          <p:nvPr>
            <p:ph sz="quarter" idx="13"/>
          </p:nvPr>
        </p:nvSpPr>
        <p:spPr>
          <a:xfrm>
            <a:off x="685800" y="1360172"/>
            <a:ext cx="10394707" cy="4217668"/>
          </a:xfrm>
        </p:spPr>
        <p:txBody>
          <a:bodyPr>
            <a:normAutofit/>
          </a:bodyPr>
          <a:lstStyle/>
          <a:p>
            <a:pPr marL="0" indent="0">
              <a:buNone/>
            </a:pPr>
            <a:r>
              <a:rPr lang="fr-FR" dirty="0"/>
              <a:t>Pour la description et l’analyse des relations entre sons et images, il existe Trois matières de l’expression sonore au cinéma :</a:t>
            </a:r>
          </a:p>
          <a:p>
            <a:r>
              <a:rPr lang="fr-FR" dirty="0"/>
              <a:t>les dialogues</a:t>
            </a:r>
          </a:p>
          <a:p>
            <a:r>
              <a:rPr lang="fr-FR" dirty="0"/>
              <a:t> les bruits</a:t>
            </a:r>
          </a:p>
          <a:p>
            <a:r>
              <a:rPr lang="fr-FR" dirty="0"/>
              <a:t> la </a:t>
            </a:r>
            <a:r>
              <a:rPr lang="fr-FR" dirty="0" smtClean="0"/>
              <a:t>musique</a:t>
            </a:r>
          </a:p>
          <a:p>
            <a:endParaRPr lang="fr-FR" dirty="0"/>
          </a:p>
          <a:p>
            <a:pPr marL="0" indent="0">
              <a:buNone/>
            </a:pPr>
            <a:r>
              <a:rPr lang="fr-FR" dirty="0"/>
              <a:t>Trois types de rapports entre le son et l’image :</a:t>
            </a:r>
          </a:p>
          <a:p>
            <a:r>
              <a:rPr lang="fr-FR" dirty="0">
                <a:solidFill>
                  <a:schemeClr val="accent1"/>
                </a:solidFill>
              </a:rPr>
              <a:t>son in : </a:t>
            </a:r>
            <a:r>
              <a:rPr lang="fr-FR" dirty="0"/>
              <a:t>la source du son (parole, bruit ou musique) est visible à l’écran, son </a:t>
            </a:r>
            <a:r>
              <a:rPr lang="fr-FR" dirty="0" smtClean="0"/>
              <a:t>synchrone</a:t>
            </a:r>
            <a:endParaRPr lang="fr-FR" dirty="0"/>
          </a:p>
        </p:txBody>
      </p:sp>
    </p:spTree>
    <p:extLst>
      <p:ext uri="{BB962C8B-B14F-4D97-AF65-F5344CB8AC3E}">
        <p14:creationId xmlns:p14="http://schemas.microsoft.com/office/powerpoint/2010/main" val="1071072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651510"/>
            <a:ext cx="10394707" cy="4723075"/>
          </a:xfrm>
        </p:spPr>
        <p:txBody>
          <a:bodyPr/>
          <a:lstStyle/>
          <a:p>
            <a:r>
              <a:rPr lang="fr-FR" dirty="0" smtClean="0"/>
              <a:t> </a:t>
            </a:r>
            <a:r>
              <a:rPr lang="fr-FR" dirty="0">
                <a:solidFill>
                  <a:schemeClr val="accent1"/>
                </a:solidFill>
              </a:rPr>
              <a:t>son hors champ : </a:t>
            </a:r>
            <a:r>
              <a:rPr lang="fr-FR" dirty="0"/>
              <a:t>la source du son n’est pas visible à l’image mais peut être imaginairement située dans l’espace-temps du film, son diégétique</a:t>
            </a:r>
          </a:p>
          <a:p>
            <a:pPr marL="0" indent="0">
              <a:buNone/>
            </a:pPr>
            <a:endParaRPr lang="fr-FR" dirty="0" smtClean="0"/>
          </a:p>
          <a:p>
            <a:r>
              <a:rPr lang="fr-FR" dirty="0" smtClean="0">
                <a:solidFill>
                  <a:schemeClr val="accent1"/>
                </a:solidFill>
              </a:rPr>
              <a:t>son </a:t>
            </a:r>
            <a:r>
              <a:rPr lang="fr-FR" dirty="0">
                <a:solidFill>
                  <a:schemeClr val="accent1"/>
                </a:solidFill>
              </a:rPr>
              <a:t>off : </a:t>
            </a:r>
            <a:r>
              <a:rPr lang="fr-FR" dirty="0"/>
              <a:t>émane d’une source invisible située dans un autre espace-temps que celui qui est représenté à l’écran, </a:t>
            </a:r>
            <a:r>
              <a:rPr lang="fr-FR" dirty="0" smtClean="0"/>
              <a:t>son extra </a:t>
            </a:r>
            <a:r>
              <a:rPr lang="fr-FR" dirty="0"/>
              <a:t>diégétique.</a:t>
            </a:r>
          </a:p>
          <a:p>
            <a:pPr marL="0" indent="0">
              <a:buNone/>
            </a:pPr>
            <a:r>
              <a:rPr lang="fr-FR" dirty="0"/>
              <a:t>On distingue les cinéastes qui utilisent un son réaliste et ceux qui s’en servent pour « manipuler » les émotions </a:t>
            </a:r>
            <a:r>
              <a:rPr lang="fr-FR" dirty="0" smtClean="0"/>
              <a:t>des spectateurs</a:t>
            </a:r>
            <a:r>
              <a:rPr lang="fr-FR" dirty="0"/>
              <a:t>, des sons donc « </a:t>
            </a:r>
            <a:r>
              <a:rPr lang="fr-FR" dirty="0" err="1"/>
              <a:t>re-travaillés</a:t>
            </a:r>
            <a:r>
              <a:rPr lang="fr-FR" dirty="0"/>
              <a:t> » comme dans la scène d’ouverture de </a:t>
            </a:r>
            <a:r>
              <a:rPr lang="fr-FR" b="1" dirty="0" err="1"/>
              <a:t>Sleepy</a:t>
            </a:r>
            <a:r>
              <a:rPr lang="fr-FR" b="1" dirty="0"/>
              <a:t> </a:t>
            </a:r>
            <a:r>
              <a:rPr lang="fr-FR" b="1" dirty="0" err="1"/>
              <a:t>Hollow</a:t>
            </a:r>
            <a:r>
              <a:rPr lang="fr-FR" b="1" dirty="0"/>
              <a:t> </a:t>
            </a:r>
            <a:r>
              <a:rPr lang="fr-FR" dirty="0"/>
              <a:t>de Tim Burton</a:t>
            </a:r>
            <a:r>
              <a:rPr lang="fr-FR" dirty="0" smtClean="0"/>
              <a:t>.</a:t>
            </a:r>
          </a:p>
          <a:p>
            <a:pPr marL="0" indent="0">
              <a:buNone/>
            </a:pPr>
            <a:endParaRPr lang="fr-FR" dirty="0"/>
          </a:p>
        </p:txBody>
      </p:sp>
    </p:spTree>
    <p:extLst>
      <p:ext uri="{BB962C8B-B14F-4D97-AF65-F5344CB8AC3E}">
        <p14:creationId xmlns:p14="http://schemas.microsoft.com/office/powerpoint/2010/main" val="2327359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34341"/>
            <a:ext cx="10396882" cy="662940"/>
          </a:xfrm>
        </p:spPr>
        <p:txBody>
          <a:bodyPr>
            <a:normAutofit fontScale="90000"/>
          </a:bodyPr>
          <a:lstStyle/>
          <a:p>
            <a:r>
              <a:rPr lang="fr-FR" dirty="0" smtClean="0"/>
              <a:t>L’espace</a:t>
            </a:r>
            <a:endParaRPr lang="fr-FR" dirty="0"/>
          </a:p>
        </p:txBody>
      </p:sp>
      <p:sp>
        <p:nvSpPr>
          <p:cNvPr id="3" name="Espace réservé du contenu 2"/>
          <p:cNvSpPr>
            <a:spLocks noGrp="1"/>
          </p:cNvSpPr>
          <p:nvPr>
            <p:ph sz="quarter" idx="13"/>
          </p:nvPr>
        </p:nvSpPr>
        <p:spPr>
          <a:xfrm>
            <a:off x="685800" y="1463040"/>
            <a:ext cx="10394707" cy="4320540"/>
          </a:xfrm>
        </p:spPr>
        <p:txBody>
          <a:bodyPr>
            <a:normAutofit/>
          </a:bodyPr>
          <a:lstStyle/>
          <a:p>
            <a:pPr marL="0" indent="0">
              <a:buNone/>
            </a:pPr>
            <a:r>
              <a:rPr lang="fr-FR" dirty="0"/>
              <a:t>Il peut être très intéressant de faire un relevé des espaces, décors employés par le film.</a:t>
            </a:r>
          </a:p>
          <a:p>
            <a:pPr marL="0" indent="0">
              <a:buNone/>
            </a:pPr>
            <a:r>
              <a:rPr lang="fr-FR" dirty="0"/>
              <a:t>Souvent les films sont construits sur la forme d’un parcours, d’un voyage, lié à une initiation, une quête</a:t>
            </a:r>
            <a:r>
              <a:rPr lang="fr-FR" dirty="0" smtClean="0"/>
              <a:t>.</a:t>
            </a:r>
          </a:p>
          <a:p>
            <a:pPr marL="0" indent="0">
              <a:buNone/>
            </a:pPr>
            <a:endParaRPr lang="fr-FR" dirty="0"/>
          </a:p>
          <a:p>
            <a:pPr marL="0" indent="0">
              <a:buNone/>
            </a:pPr>
            <a:r>
              <a:rPr lang="fr-FR" dirty="0"/>
              <a:t>On peut trouver des </a:t>
            </a:r>
            <a:r>
              <a:rPr lang="fr-FR" dirty="0" smtClean="0"/>
              <a:t>Espaces :</a:t>
            </a:r>
          </a:p>
          <a:p>
            <a:pPr marL="0" indent="0">
              <a:buNone/>
            </a:pPr>
            <a:r>
              <a:rPr lang="fr-FR" dirty="0" smtClean="0"/>
              <a:t>opposants , par exemple :</a:t>
            </a:r>
            <a:endParaRPr lang="fr-FR" dirty="0"/>
          </a:p>
          <a:p>
            <a:r>
              <a:rPr lang="fr-FR" b="1" dirty="0" smtClean="0"/>
              <a:t>La </a:t>
            </a:r>
            <a:r>
              <a:rPr lang="fr-FR" b="1" dirty="0"/>
              <a:t>Maison du diable </a:t>
            </a:r>
            <a:r>
              <a:rPr lang="fr-FR" dirty="0"/>
              <a:t>de Robert Wise</a:t>
            </a:r>
          </a:p>
          <a:p>
            <a:r>
              <a:rPr lang="fr-FR" b="1" dirty="0" err="1" smtClean="0"/>
              <a:t>Shining</a:t>
            </a:r>
            <a:r>
              <a:rPr lang="fr-FR" b="1" dirty="0" smtClean="0"/>
              <a:t> </a:t>
            </a:r>
            <a:r>
              <a:rPr lang="fr-FR" dirty="0"/>
              <a:t>de Stanley Kubrick</a:t>
            </a:r>
          </a:p>
          <a:p>
            <a:r>
              <a:rPr lang="fr-FR" b="1" dirty="0" smtClean="0"/>
              <a:t>Délivrance </a:t>
            </a:r>
            <a:r>
              <a:rPr lang="fr-FR" dirty="0"/>
              <a:t>de John Boorman (la nature comme lieu de cauchemar)</a:t>
            </a:r>
            <a:endParaRPr lang="fr-FR" dirty="0"/>
          </a:p>
          <a:p>
            <a:endParaRPr lang="fr-FR" dirty="0"/>
          </a:p>
        </p:txBody>
      </p:sp>
    </p:spTree>
    <p:extLst>
      <p:ext uri="{BB962C8B-B14F-4D97-AF65-F5344CB8AC3E}">
        <p14:creationId xmlns:p14="http://schemas.microsoft.com/office/powerpoint/2010/main" val="3049913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811530"/>
            <a:ext cx="10394707" cy="4563055"/>
          </a:xfrm>
        </p:spPr>
        <p:txBody>
          <a:bodyPr/>
          <a:lstStyle/>
          <a:p>
            <a:pPr marL="0" indent="0">
              <a:buNone/>
            </a:pPr>
            <a:r>
              <a:rPr lang="fr-FR" dirty="0" smtClean="0"/>
              <a:t>Ou des Espaces </a:t>
            </a:r>
            <a:r>
              <a:rPr lang="fr-FR" dirty="0"/>
              <a:t>adjuvants :</a:t>
            </a:r>
          </a:p>
          <a:p>
            <a:r>
              <a:rPr lang="fr-FR" b="1" dirty="0" smtClean="0"/>
              <a:t>Elle </a:t>
            </a:r>
            <a:r>
              <a:rPr lang="fr-FR" b="1" dirty="0"/>
              <a:t>et lui </a:t>
            </a:r>
            <a:r>
              <a:rPr lang="fr-FR" dirty="0"/>
              <a:t>de Leo McCarey (le bateau et la maison de la grand-mère)</a:t>
            </a:r>
          </a:p>
          <a:p>
            <a:r>
              <a:rPr lang="fr-FR" b="1" dirty="0" smtClean="0"/>
              <a:t>Autant </a:t>
            </a:r>
            <a:r>
              <a:rPr lang="fr-FR" b="1" dirty="0"/>
              <a:t>en emporte le vent </a:t>
            </a:r>
            <a:r>
              <a:rPr lang="fr-FR" dirty="0"/>
              <a:t>de Victor Fleming (la ferme de Tara)</a:t>
            </a:r>
          </a:p>
          <a:p>
            <a:r>
              <a:rPr lang="fr-FR" dirty="0" smtClean="0"/>
              <a:t> </a:t>
            </a:r>
            <a:r>
              <a:rPr lang="fr-FR" b="1" dirty="0"/>
              <a:t>Valse avec Bachir </a:t>
            </a:r>
            <a:r>
              <a:rPr lang="fr-FR" dirty="0"/>
              <a:t>(l’eau protectrice)</a:t>
            </a:r>
          </a:p>
          <a:p>
            <a:pPr marL="0" indent="0">
              <a:buNone/>
            </a:pPr>
            <a:r>
              <a:rPr lang="fr-FR" dirty="0"/>
              <a:t>Beaucoup de scénarios sont aussi construits sur l’opposition clos / ouvert, en induisant des rapports positif / négatif </a:t>
            </a:r>
            <a:r>
              <a:rPr lang="fr-FR" dirty="0" smtClean="0"/>
              <a:t>qui peuvent </a:t>
            </a:r>
            <a:r>
              <a:rPr lang="fr-FR" dirty="0"/>
              <a:t>varier (</a:t>
            </a:r>
            <a:r>
              <a:rPr lang="fr-FR" b="1" dirty="0" err="1"/>
              <a:t>Jurassic</a:t>
            </a:r>
            <a:r>
              <a:rPr lang="fr-FR" b="1" dirty="0"/>
              <a:t> Park </a:t>
            </a:r>
            <a:r>
              <a:rPr lang="fr-FR" dirty="0"/>
              <a:t>joue sur un dérèglement du clos / ouvert : au début « l’ouvert » est l’espace adjuvant </a:t>
            </a:r>
            <a:r>
              <a:rPr lang="fr-FR" dirty="0" smtClean="0"/>
              <a:t>mais bien </a:t>
            </a:r>
            <a:r>
              <a:rPr lang="fr-FR" dirty="0"/>
              <a:t>rapidement le film va rétrécir le champ et les personnages n’aspireront plus qu’à rejoindre « le clos »).</a:t>
            </a:r>
            <a:endParaRPr lang="fr-FR" dirty="0"/>
          </a:p>
        </p:txBody>
      </p:sp>
    </p:spTree>
    <p:extLst>
      <p:ext uri="{BB962C8B-B14F-4D97-AF65-F5344CB8AC3E}">
        <p14:creationId xmlns:p14="http://schemas.microsoft.com/office/powerpoint/2010/main" val="67697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L’image animé</a:t>
            </a:r>
          </a:p>
        </p:txBody>
      </p:sp>
      <p:sp>
        <p:nvSpPr>
          <p:cNvPr id="3" name="Espace réservé du contenu 2"/>
          <p:cNvSpPr>
            <a:spLocks noGrp="1"/>
          </p:cNvSpPr>
          <p:nvPr>
            <p:ph sz="quarter" idx="13"/>
          </p:nvPr>
        </p:nvSpPr>
        <p:spPr/>
        <p:txBody>
          <a:bodyPr>
            <a:normAutofit fontScale="85000" lnSpcReduction="20000"/>
          </a:bodyPr>
          <a:lstStyle/>
          <a:p>
            <a:pPr marL="0" indent="0">
              <a:buNone/>
            </a:pPr>
            <a:r>
              <a:rPr lang="fr-FR" dirty="0"/>
              <a:t>En plus des caractéristiques habituelles des images fixes, les images animées sont caractérisées par un rapport à l’espace et au temps particulier.</a:t>
            </a:r>
          </a:p>
          <a:p>
            <a:pPr marL="0" indent="0">
              <a:buNone/>
            </a:pPr>
            <a:endParaRPr lang="fr-FR" dirty="0"/>
          </a:p>
          <a:p>
            <a:pPr marL="0" indent="0">
              <a:buNone/>
            </a:pPr>
            <a:r>
              <a:rPr lang="fr-FR" dirty="0"/>
              <a:t>Deux éléments sont à ce sujet primordiaux : </a:t>
            </a:r>
          </a:p>
          <a:p>
            <a:r>
              <a:rPr lang="fr-FR" dirty="0"/>
              <a:t>Le cadrage</a:t>
            </a:r>
          </a:p>
          <a:p>
            <a:r>
              <a:rPr lang="fr-FR" dirty="0"/>
              <a:t>L’angle de vision.</a:t>
            </a:r>
          </a:p>
          <a:p>
            <a:pPr marL="0" indent="0">
              <a:buNone/>
            </a:pPr>
            <a:endParaRPr lang="fr-FR" dirty="0"/>
          </a:p>
          <a:p>
            <a:pPr marL="0" indent="0">
              <a:buNone/>
            </a:pPr>
            <a:r>
              <a:rPr lang="fr-FR" dirty="0"/>
              <a:t>Par le cadrage, l’artiste impose ça  vision des choses, le regarde du spectateur est donc amené naturellement à un parcours définis par le biais du cadrage et des nuances d’angles de vision. Il est ici conditionné</a:t>
            </a:r>
            <a:r>
              <a:rPr lang="fr-FR" dirty="0" smtClean="0"/>
              <a:t>.</a:t>
            </a:r>
            <a:endParaRPr lang="fr-FR" dirty="0"/>
          </a:p>
        </p:txBody>
      </p:sp>
    </p:spTree>
    <p:extLst>
      <p:ext uri="{BB962C8B-B14F-4D97-AF65-F5344CB8AC3E}">
        <p14:creationId xmlns:p14="http://schemas.microsoft.com/office/powerpoint/2010/main" val="2384484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montage</a:t>
            </a:r>
            <a:endParaRPr lang="fr-FR" dirty="0"/>
          </a:p>
        </p:txBody>
      </p:sp>
      <p:sp>
        <p:nvSpPr>
          <p:cNvPr id="3" name="Espace réservé du contenu 2"/>
          <p:cNvSpPr>
            <a:spLocks noGrp="1"/>
          </p:cNvSpPr>
          <p:nvPr>
            <p:ph sz="quarter" idx="13"/>
          </p:nvPr>
        </p:nvSpPr>
        <p:spPr/>
        <p:txBody>
          <a:bodyPr/>
          <a:lstStyle/>
          <a:p>
            <a:pPr marL="0" indent="0">
              <a:buNone/>
            </a:pPr>
            <a:r>
              <a:rPr lang="fr-FR" dirty="0"/>
              <a:t>Il s’agit du procédé technique visant à relier les différents plans entre eux : dans la scène elle-même (découpage, </a:t>
            </a:r>
            <a:r>
              <a:rPr lang="fr-FR" dirty="0" smtClean="0"/>
              <a:t>raccords) entre </a:t>
            </a:r>
            <a:r>
              <a:rPr lang="fr-FR" dirty="0"/>
              <a:t>les scènes (montage</a:t>
            </a:r>
            <a:r>
              <a:rPr lang="fr-FR" dirty="0" smtClean="0"/>
              <a:t>).</a:t>
            </a:r>
          </a:p>
          <a:p>
            <a:pPr marL="0" indent="0">
              <a:buNone/>
            </a:pPr>
            <a:r>
              <a:rPr lang="fr-FR" dirty="0" smtClean="0"/>
              <a:t>On distingue notamment le montage continue (linéaire) du montage alterné </a:t>
            </a:r>
            <a:r>
              <a:rPr lang="fr-FR" dirty="0"/>
              <a:t>(attaque de l’avion dans </a:t>
            </a:r>
            <a:r>
              <a:rPr lang="fr-FR" b="1" dirty="0"/>
              <a:t>La Mort </a:t>
            </a:r>
            <a:r>
              <a:rPr lang="fr-FR" b="1" dirty="0" smtClean="0"/>
              <a:t>aux trousses </a:t>
            </a:r>
            <a:r>
              <a:rPr lang="fr-FR" dirty="0"/>
              <a:t>: les plans alternent les réactions de Cary Grant avec les attaques de l’avion), le non-montage ou le </a:t>
            </a:r>
            <a:r>
              <a:rPr lang="fr-FR" dirty="0" smtClean="0"/>
              <a:t>plan séquence </a:t>
            </a:r>
            <a:r>
              <a:rPr lang="fr-FR" dirty="0"/>
              <a:t>(comme le long plan d’ouverture de </a:t>
            </a:r>
            <a:r>
              <a:rPr lang="fr-FR" b="1" dirty="0"/>
              <a:t>La Soif du mal </a:t>
            </a:r>
            <a:r>
              <a:rPr lang="fr-FR" dirty="0"/>
              <a:t>d’Orson Welles).</a:t>
            </a:r>
            <a:endParaRPr lang="fr-FR" dirty="0"/>
          </a:p>
        </p:txBody>
      </p:sp>
    </p:spTree>
    <p:extLst>
      <p:ext uri="{BB962C8B-B14F-4D97-AF65-F5344CB8AC3E}">
        <p14:creationId xmlns:p14="http://schemas.microsoft.com/office/powerpoint/2010/main" val="887590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525780"/>
            <a:ext cx="10394707" cy="4848805"/>
          </a:xfrm>
        </p:spPr>
        <p:txBody>
          <a:bodyPr>
            <a:normAutofit/>
          </a:bodyPr>
          <a:lstStyle/>
          <a:p>
            <a:pPr marL="0" indent="0">
              <a:buNone/>
            </a:pPr>
            <a:r>
              <a:rPr lang="fr-FR" dirty="0"/>
              <a:t>Les raccords de continuité : raccords de mouvement (par exemple, un personnage se déplace et alors qu’il sort de </a:t>
            </a:r>
            <a:r>
              <a:rPr lang="fr-FR" dirty="0" smtClean="0"/>
              <a:t>l’espace visible</a:t>
            </a:r>
            <a:r>
              <a:rPr lang="fr-FR" dirty="0"/>
              <a:t>, le film raccorde avec l’espace suivant : </a:t>
            </a:r>
            <a:endParaRPr lang="fr-FR" dirty="0" smtClean="0"/>
          </a:p>
          <a:p>
            <a:pPr marL="0" indent="0">
              <a:buNone/>
            </a:pPr>
            <a:r>
              <a:rPr lang="fr-FR" dirty="0" smtClean="0"/>
              <a:t>c’est </a:t>
            </a:r>
            <a:r>
              <a:rPr lang="fr-FR" dirty="0"/>
              <a:t>le cas classique lorsqu’un personnage passe une porte ; on peut </a:t>
            </a:r>
            <a:r>
              <a:rPr lang="fr-FR" dirty="0" smtClean="0"/>
              <a:t>aussi montrer </a:t>
            </a:r>
            <a:r>
              <a:rPr lang="fr-FR" dirty="0"/>
              <a:t>un personnage commencer à tomber dans un plan et la fin de la chute dans le suivant). C’est aussi le cas </a:t>
            </a:r>
            <a:r>
              <a:rPr lang="fr-FR" dirty="0" smtClean="0"/>
              <a:t>des raccords </a:t>
            </a:r>
            <a:r>
              <a:rPr lang="fr-FR" dirty="0"/>
              <a:t>dans l’axe qui donne deux valeurs de plans différentes à une même action</a:t>
            </a:r>
            <a:r>
              <a:rPr lang="fr-FR" dirty="0" smtClean="0"/>
              <a:t>.</a:t>
            </a:r>
          </a:p>
          <a:p>
            <a:pPr marL="0" indent="0">
              <a:buNone/>
            </a:pPr>
            <a:endParaRPr lang="fr-FR" dirty="0"/>
          </a:p>
          <a:p>
            <a:pPr marL="0" indent="0">
              <a:buNone/>
            </a:pPr>
            <a:r>
              <a:rPr lang="fr-FR" dirty="0"/>
              <a:t>Le champ contrechamp est principalement utilisé pour raccorder en alternance les plans de deux personnes en train </a:t>
            </a:r>
            <a:r>
              <a:rPr lang="fr-FR" dirty="0" smtClean="0"/>
              <a:t>de dialoguer</a:t>
            </a:r>
            <a:r>
              <a:rPr lang="fr-FR" dirty="0"/>
              <a:t>, disposées généralement face à face.</a:t>
            </a:r>
          </a:p>
          <a:p>
            <a:pPr marL="0" indent="0">
              <a:buNone/>
            </a:pPr>
            <a:r>
              <a:rPr lang="fr-FR" dirty="0"/>
              <a:t>Exemple classique et idéal pour trouver tous ces raccords : la séquence de la cage aux lions dans </a:t>
            </a:r>
            <a:r>
              <a:rPr lang="fr-FR" b="1" dirty="0"/>
              <a:t>Le Cirque </a:t>
            </a:r>
            <a:r>
              <a:rPr lang="fr-FR" dirty="0"/>
              <a:t>de Chaplin.</a:t>
            </a:r>
            <a:endParaRPr lang="fr-FR" dirty="0"/>
          </a:p>
        </p:txBody>
      </p:sp>
    </p:spTree>
    <p:extLst>
      <p:ext uri="{BB962C8B-B14F-4D97-AF65-F5344CB8AC3E}">
        <p14:creationId xmlns:p14="http://schemas.microsoft.com/office/powerpoint/2010/main" val="3358175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617220"/>
            <a:ext cx="10394707" cy="4757365"/>
          </a:xfrm>
        </p:spPr>
        <p:txBody>
          <a:bodyPr>
            <a:normAutofit/>
          </a:bodyPr>
          <a:lstStyle/>
          <a:p>
            <a:pPr marL="0" indent="0">
              <a:buNone/>
            </a:pPr>
            <a:r>
              <a:rPr lang="fr-FR" dirty="0"/>
              <a:t>Un raccord dans le mouvement célèbre et astucieux : la fin de </a:t>
            </a:r>
            <a:r>
              <a:rPr lang="fr-FR" b="1" dirty="0"/>
              <a:t>La Mort aux trousses </a:t>
            </a:r>
            <a:r>
              <a:rPr lang="fr-FR" dirty="0"/>
              <a:t>où Cary Grant aide Eva Marie Saint </a:t>
            </a:r>
            <a:r>
              <a:rPr lang="fr-FR" dirty="0" smtClean="0"/>
              <a:t>à </a:t>
            </a:r>
            <a:r>
              <a:rPr lang="fr-FR" dirty="0"/>
              <a:t>remonter du Mont Rushmore, geste qui s’achève, après une ellipse importante, dans une cabine de train.</a:t>
            </a:r>
          </a:p>
          <a:p>
            <a:pPr marL="0" indent="0">
              <a:buNone/>
            </a:pPr>
            <a:r>
              <a:rPr lang="fr-FR" dirty="0"/>
              <a:t>On parle de faux-raccord lorsque la coupe n’est pas réaliste soit par erreur soit par choix délibéré (dans </a:t>
            </a:r>
            <a:r>
              <a:rPr lang="fr-FR" b="1" dirty="0" smtClean="0"/>
              <a:t>L’</a:t>
            </a:r>
            <a:r>
              <a:rPr lang="fr-FR" b="1" dirty="0" err="1" smtClean="0"/>
              <a:t>Avventura</a:t>
            </a:r>
            <a:r>
              <a:rPr lang="fr-FR" dirty="0" smtClean="0"/>
              <a:t>, Antonioni </a:t>
            </a:r>
            <a:r>
              <a:rPr lang="fr-FR" dirty="0"/>
              <a:t>qui fait prendre une autre direction à son film le souligne par un faux-raccord de direction : un train qui allait </a:t>
            </a:r>
            <a:r>
              <a:rPr lang="fr-FR" dirty="0" smtClean="0"/>
              <a:t>de droite </a:t>
            </a:r>
            <a:r>
              <a:rPr lang="fr-FR" dirty="0"/>
              <a:t>à gauche dans un plan, se dirige dans l’autre sens dans le plan suivant).</a:t>
            </a:r>
            <a:endParaRPr lang="fr-FR" dirty="0"/>
          </a:p>
        </p:txBody>
      </p:sp>
    </p:spTree>
    <p:extLst>
      <p:ext uri="{BB962C8B-B14F-4D97-AF65-F5344CB8AC3E}">
        <p14:creationId xmlns:p14="http://schemas.microsoft.com/office/powerpoint/2010/main" val="2932748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85750"/>
            <a:ext cx="10396882" cy="1151965"/>
          </a:xfrm>
        </p:spPr>
        <p:txBody>
          <a:bodyPr/>
          <a:lstStyle/>
          <a:p>
            <a:r>
              <a:rPr lang="fr-FR" dirty="0" smtClean="0"/>
              <a:t>La lumière et les couleurs</a:t>
            </a:r>
            <a:endParaRPr lang="fr-FR" dirty="0"/>
          </a:p>
        </p:txBody>
      </p:sp>
      <p:sp>
        <p:nvSpPr>
          <p:cNvPr id="3" name="Espace réservé du contenu 2"/>
          <p:cNvSpPr>
            <a:spLocks noGrp="1"/>
          </p:cNvSpPr>
          <p:nvPr>
            <p:ph sz="quarter" idx="13"/>
          </p:nvPr>
        </p:nvSpPr>
        <p:spPr>
          <a:xfrm>
            <a:off x="685800" y="1131570"/>
            <a:ext cx="10394707" cy="4583430"/>
          </a:xfrm>
        </p:spPr>
        <p:txBody>
          <a:bodyPr>
            <a:normAutofit/>
          </a:bodyPr>
          <a:lstStyle/>
          <a:p>
            <a:pPr marL="0" indent="0">
              <a:buNone/>
            </a:pPr>
            <a:r>
              <a:rPr lang="fr-FR" dirty="0"/>
              <a:t>Deux types de choix, deux types d’utilisation de la lumière, une lumière classique qui sera interprétative (souvent en </a:t>
            </a:r>
            <a:r>
              <a:rPr lang="fr-FR" dirty="0" smtClean="0"/>
              <a:t>studio) et </a:t>
            </a:r>
            <a:r>
              <a:rPr lang="fr-FR" dirty="0"/>
              <a:t>une lumière moderne qui sera naturaliste (par exemple lumière du jour dans les séquences de rues d’</a:t>
            </a:r>
            <a:r>
              <a:rPr lang="fr-FR" b="1" dirty="0"/>
              <a:t>A bout de </a:t>
            </a:r>
            <a:r>
              <a:rPr lang="fr-FR" b="1" dirty="0" smtClean="0"/>
              <a:t>souffle </a:t>
            </a:r>
            <a:r>
              <a:rPr lang="fr-FR" dirty="0" smtClean="0"/>
              <a:t>de </a:t>
            </a:r>
            <a:r>
              <a:rPr lang="fr-FR" dirty="0"/>
              <a:t>Jean-Luc Godard).</a:t>
            </a:r>
          </a:p>
          <a:p>
            <a:pPr marL="0" indent="0">
              <a:buNone/>
            </a:pPr>
            <a:r>
              <a:rPr lang="fr-FR" dirty="0"/>
              <a:t>Les couleurs seront souvent très importantes pour analyser le sens des films.</a:t>
            </a:r>
          </a:p>
          <a:p>
            <a:pPr marL="0" indent="0">
              <a:buNone/>
            </a:pPr>
            <a:r>
              <a:rPr lang="fr-FR" dirty="0"/>
              <a:t>Dans </a:t>
            </a:r>
            <a:r>
              <a:rPr lang="fr-FR" b="1" dirty="0"/>
              <a:t>L’Armée des ombres</a:t>
            </a:r>
            <a:r>
              <a:rPr lang="fr-FR" dirty="0"/>
              <a:t>, Melville étouffe les couleurs pour donner le ton de l’époque et de la Résistance ; dans </a:t>
            </a:r>
            <a:r>
              <a:rPr lang="fr-FR" b="1" dirty="0" err="1" smtClean="0"/>
              <a:t>Sleepy</a:t>
            </a:r>
            <a:r>
              <a:rPr lang="fr-FR" b="1" dirty="0"/>
              <a:t> </a:t>
            </a:r>
            <a:r>
              <a:rPr lang="fr-FR" b="1" dirty="0" err="1" smtClean="0"/>
              <a:t>Hollow</a:t>
            </a:r>
            <a:r>
              <a:rPr lang="fr-FR" dirty="0"/>
              <a:t>, Tim Burton donne l’impression d’un film en noir et blanc, très contrasté, proche de l’esthétique du </a:t>
            </a:r>
            <a:r>
              <a:rPr lang="fr-FR" dirty="0" smtClean="0"/>
              <a:t>cinéma expressionniste-fantastique</a:t>
            </a:r>
            <a:r>
              <a:rPr lang="fr-FR" dirty="0"/>
              <a:t>, dans </a:t>
            </a:r>
            <a:r>
              <a:rPr lang="fr-FR" b="1" dirty="0"/>
              <a:t>Valse avec Bachir</a:t>
            </a:r>
            <a:r>
              <a:rPr lang="fr-FR" dirty="0"/>
              <a:t>, l’orangé des fusées éclairantes la nuit du massacre se propage </a:t>
            </a:r>
            <a:r>
              <a:rPr lang="fr-FR" dirty="0" smtClean="0"/>
              <a:t>de la </a:t>
            </a:r>
            <a:r>
              <a:rPr lang="fr-FR" dirty="0"/>
              <a:t>couleur du titre aux séquences de l’océan, c’est la couleur du passage du conscient à l’inconscient.</a:t>
            </a:r>
            <a:endParaRPr lang="fr-FR" dirty="0"/>
          </a:p>
        </p:txBody>
      </p:sp>
    </p:spTree>
    <p:extLst>
      <p:ext uri="{BB962C8B-B14F-4D97-AF65-F5344CB8AC3E}">
        <p14:creationId xmlns:p14="http://schemas.microsoft.com/office/powerpoint/2010/main" val="2624387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34341"/>
            <a:ext cx="10396882" cy="777240"/>
          </a:xfrm>
        </p:spPr>
        <p:txBody>
          <a:bodyPr>
            <a:normAutofit fontScale="90000"/>
          </a:bodyPr>
          <a:lstStyle/>
          <a:p>
            <a:r>
              <a:rPr lang="fr-FR" b="1" dirty="0"/>
              <a:t>Analyser une séquence, un plan</a:t>
            </a:r>
            <a:endParaRPr lang="fr-FR" dirty="0"/>
          </a:p>
        </p:txBody>
      </p:sp>
      <p:sp>
        <p:nvSpPr>
          <p:cNvPr id="3" name="Espace réservé du contenu 2"/>
          <p:cNvSpPr>
            <a:spLocks noGrp="1"/>
          </p:cNvSpPr>
          <p:nvPr>
            <p:ph sz="quarter" idx="13"/>
          </p:nvPr>
        </p:nvSpPr>
        <p:spPr>
          <a:xfrm>
            <a:off x="685800" y="1371601"/>
            <a:ext cx="10394707" cy="4229100"/>
          </a:xfrm>
        </p:spPr>
        <p:txBody>
          <a:bodyPr>
            <a:normAutofit/>
          </a:bodyPr>
          <a:lstStyle/>
          <a:p>
            <a:r>
              <a:rPr lang="fr-FR" dirty="0"/>
              <a:t>Séquences</a:t>
            </a:r>
          </a:p>
          <a:p>
            <a:pPr marL="0" indent="0">
              <a:buNone/>
            </a:pPr>
            <a:r>
              <a:rPr lang="fr-FR" dirty="0"/>
              <a:t>La séquence est une unité narrative constituée de différents plans reliés entre eux par le montage.</a:t>
            </a:r>
          </a:p>
          <a:p>
            <a:pPr marL="0" indent="0">
              <a:buNone/>
            </a:pPr>
            <a:r>
              <a:rPr lang="fr-FR" dirty="0"/>
              <a:t>Christian Metz distingue plusieurs séquences </a:t>
            </a:r>
            <a:r>
              <a:rPr lang="fr-FR" dirty="0" smtClean="0"/>
              <a:t>dont </a:t>
            </a:r>
            <a:r>
              <a:rPr lang="fr-FR" dirty="0"/>
              <a:t>:</a:t>
            </a:r>
          </a:p>
          <a:p>
            <a:pPr marL="0" indent="0">
              <a:buNone/>
            </a:pPr>
            <a:r>
              <a:rPr lang="fr-FR" dirty="0"/>
              <a:t>- La scène ou séquence en temps réel : la durée de la projection égale la durée fictionnelle.</a:t>
            </a:r>
          </a:p>
          <a:p>
            <a:pPr marL="0" indent="0">
              <a:buNone/>
            </a:pPr>
            <a:r>
              <a:rPr lang="fr-FR" dirty="0"/>
              <a:t>- La séquence ordinaire : comporte des ellipses temporelles plus ou moins importantes, suite chronologique.</a:t>
            </a:r>
          </a:p>
          <a:p>
            <a:pPr marL="0" indent="0">
              <a:buNone/>
            </a:pPr>
            <a:r>
              <a:rPr lang="fr-FR" dirty="0"/>
              <a:t>- La séquence alternée : montre en alternance deux (ou plus de deux) actions simultanées</a:t>
            </a:r>
            <a:r>
              <a:rPr lang="fr-FR" dirty="0" smtClean="0"/>
              <a:t>.</a:t>
            </a:r>
            <a:endParaRPr lang="fr-FR" dirty="0"/>
          </a:p>
        </p:txBody>
      </p:sp>
    </p:spTree>
    <p:extLst>
      <p:ext uri="{BB962C8B-B14F-4D97-AF65-F5344CB8AC3E}">
        <p14:creationId xmlns:p14="http://schemas.microsoft.com/office/powerpoint/2010/main" val="1410060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720090"/>
            <a:ext cx="10394707" cy="4654495"/>
          </a:xfrm>
        </p:spPr>
        <p:txBody>
          <a:bodyPr/>
          <a:lstStyle/>
          <a:p>
            <a:pPr marL="0" indent="0">
              <a:buNone/>
            </a:pPr>
            <a:r>
              <a:rPr lang="fr-FR" dirty="0"/>
              <a:t>- La séquence en parallèle : montre en alternance deux (ou plus de 2) ordres de choses (actions, objets, paysages, etc.) sans lien chronologique marqué, pour établir par exemple une comparaison.</a:t>
            </a:r>
          </a:p>
          <a:p>
            <a:pPr marL="0" indent="0">
              <a:buNone/>
            </a:pPr>
            <a:endParaRPr lang="fr-FR" dirty="0" smtClean="0"/>
          </a:p>
          <a:p>
            <a:pPr marL="0" indent="0">
              <a:buNone/>
            </a:pPr>
            <a:r>
              <a:rPr lang="fr-FR" dirty="0" smtClean="0"/>
              <a:t>Un </a:t>
            </a:r>
            <a:r>
              <a:rPr lang="fr-FR" dirty="0"/>
              <a:t>terme important quand on fait de l’analyse de film est la </a:t>
            </a:r>
            <a:r>
              <a:rPr lang="fr-FR" dirty="0" err="1"/>
              <a:t>diégèse</a:t>
            </a:r>
            <a:r>
              <a:rPr lang="fr-FR" dirty="0"/>
              <a:t> qui correspond à tout ce qui englobe l’univers fictif crée par le film. On distingue l’univers diégétique de l’univers extra-diégétique (le dispositif de tournage - caméra, perche, etc. par exemple ou une musique extra-diégétique, c'est-à-dire dont on ne voit pas la source à l’écran).</a:t>
            </a:r>
          </a:p>
          <a:p>
            <a:pPr marL="0" indent="0">
              <a:buNone/>
            </a:pPr>
            <a:endParaRPr lang="fr-FR" dirty="0"/>
          </a:p>
        </p:txBody>
      </p:sp>
    </p:spTree>
    <p:extLst>
      <p:ext uri="{BB962C8B-B14F-4D97-AF65-F5344CB8AC3E}">
        <p14:creationId xmlns:p14="http://schemas.microsoft.com/office/powerpoint/2010/main" val="1112851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Christian </a:t>
            </a:r>
            <a:r>
              <a:rPr lang="fr-FR" dirty="0" err="1" smtClean="0"/>
              <a:t>metz</a:t>
            </a:r>
            <a:endParaRPr lang="fr-FR" dirty="0"/>
          </a:p>
        </p:txBody>
      </p:sp>
      <p:sp>
        <p:nvSpPr>
          <p:cNvPr id="3" name="Espace réservé du contenu 2"/>
          <p:cNvSpPr>
            <a:spLocks noGrp="1"/>
          </p:cNvSpPr>
          <p:nvPr>
            <p:ph sz="quarter" idx="13"/>
          </p:nvPr>
        </p:nvSpPr>
        <p:spPr/>
        <p:txBody>
          <a:bodyPr/>
          <a:lstStyle/>
          <a:p>
            <a:r>
              <a:rPr lang="fr-FR" dirty="0"/>
              <a:t>Christian Metz, né à Béziers le 12 décembre 1931 et mort à Paris le 7 septembre 1993, est un théoricien français de la sémiologie du cinéma.</a:t>
            </a:r>
            <a:endParaRPr lang="fr-FR" dirty="0"/>
          </a:p>
        </p:txBody>
      </p:sp>
    </p:spTree>
    <p:extLst>
      <p:ext uri="{BB962C8B-B14F-4D97-AF65-F5344CB8AC3E}">
        <p14:creationId xmlns:p14="http://schemas.microsoft.com/office/powerpoint/2010/main" val="533361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plan</a:t>
            </a:r>
            <a:endParaRPr lang="fr-FR" dirty="0"/>
          </a:p>
        </p:txBody>
      </p:sp>
      <p:sp>
        <p:nvSpPr>
          <p:cNvPr id="3" name="Espace réservé du contenu 2"/>
          <p:cNvSpPr>
            <a:spLocks noGrp="1"/>
          </p:cNvSpPr>
          <p:nvPr>
            <p:ph sz="quarter" idx="13"/>
          </p:nvPr>
        </p:nvSpPr>
        <p:spPr>
          <a:xfrm>
            <a:off x="685800" y="1837766"/>
            <a:ext cx="10394707" cy="3614344"/>
          </a:xfrm>
        </p:spPr>
        <p:txBody>
          <a:bodyPr>
            <a:normAutofit/>
          </a:bodyPr>
          <a:lstStyle/>
          <a:p>
            <a:pPr marL="0" indent="0">
              <a:buNone/>
            </a:pPr>
            <a:r>
              <a:rPr lang="fr-FR" dirty="0"/>
              <a:t>Pour analyser un plan (et/ou une scène), nécessité de toujours commencer par la description qui prépare l’analyse. </a:t>
            </a:r>
            <a:r>
              <a:rPr lang="fr-FR" dirty="0" smtClean="0"/>
              <a:t>Mais l’analyse </a:t>
            </a:r>
            <a:r>
              <a:rPr lang="fr-FR" dirty="0"/>
              <a:t>ne peut se contenter d’être de la description. Attention aussi à la tentation de l’analyse plan par plan, parfois </a:t>
            </a:r>
            <a:r>
              <a:rPr lang="fr-FR" dirty="0" smtClean="0"/>
              <a:t>peu satisfaisante</a:t>
            </a:r>
            <a:r>
              <a:rPr lang="fr-FR" dirty="0"/>
              <a:t>.</a:t>
            </a:r>
          </a:p>
          <a:p>
            <a:pPr marL="0" indent="0">
              <a:buNone/>
            </a:pPr>
            <a:r>
              <a:rPr lang="fr-FR" dirty="0"/>
              <a:t>Un plan est l’unité de pellicule qui a été impressionnée entre le début et la fin d’une prise, entre le moment où l’on crie </a:t>
            </a:r>
            <a:r>
              <a:rPr lang="fr-FR" dirty="0" smtClean="0"/>
              <a:t>: « </a:t>
            </a:r>
            <a:r>
              <a:rPr lang="fr-FR" dirty="0"/>
              <a:t>Moteur ! Action ! » … Et « Coupé ! »</a:t>
            </a:r>
          </a:p>
          <a:p>
            <a:pPr marL="0" indent="0">
              <a:buNone/>
            </a:pPr>
            <a:r>
              <a:rPr lang="fr-FR" dirty="0"/>
              <a:t>Le plan peut avoir une durée d’une fraction de seconde (mais sera alors à peine perceptible à l’</a:t>
            </a:r>
            <a:r>
              <a:rPr lang="fr-FR" dirty="0" err="1"/>
              <a:t>oeil</a:t>
            </a:r>
            <a:r>
              <a:rPr lang="fr-FR" dirty="0"/>
              <a:t>) jusqu’au </a:t>
            </a:r>
            <a:r>
              <a:rPr lang="fr-FR" dirty="0" smtClean="0"/>
              <a:t>chargeur entier </a:t>
            </a:r>
            <a:r>
              <a:rPr lang="fr-FR" dirty="0"/>
              <a:t>de la caméra (soit à peu près 11 minutes).</a:t>
            </a:r>
            <a:endParaRPr lang="fr-FR" dirty="0"/>
          </a:p>
        </p:txBody>
      </p:sp>
    </p:spTree>
    <p:extLst>
      <p:ext uri="{BB962C8B-B14F-4D97-AF65-F5344CB8AC3E}">
        <p14:creationId xmlns:p14="http://schemas.microsoft.com/office/powerpoint/2010/main" val="2668221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582930"/>
            <a:ext cx="10394707" cy="4791655"/>
          </a:xfrm>
        </p:spPr>
        <p:txBody>
          <a:bodyPr>
            <a:normAutofit/>
          </a:bodyPr>
          <a:lstStyle/>
          <a:p>
            <a:pPr marL="0" indent="0">
              <a:buNone/>
            </a:pPr>
            <a:r>
              <a:rPr lang="fr-FR" dirty="0"/>
              <a:t>Il peut être fixe ou en mouvement : le mouvement peut être donné par la caméra : lorsqu’elle avance physiquement, </a:t>
            </a:r>
            <a:r>
              <a:rPr lang="fr-FR" dirty="0" smtClean="0"/>
              <a:t>on parle </a:t>
            </a:r>
            <a:r>
              <a:rPr lang="fr-FR" dirty="0"/>
              <a:t>de travelling (avant, arrière, latéral, droite-gauche, gauche-droite, etc.), lorsque seule la tête de la caméra bouge, </a:t>
            </a:r>
            <a:r>
              <a:rPr lang="fr-FR" dirty="0" smtClean="0"/>
              <a:t>on parle </a:t>
            </a:r>
            <a:r>
              <a:rPr lang="fr-FR" dirty="0"/>
              <a:t>de panoramique (droite-gauche, gauche-droite, bas-haut, haut-bas), lorsque c’est l’objectif de la caméra qui bouge, </a:t>
            </a:r>
            <a:r>
              <a:rPr lang="fr-FR" dirty="0" smtClean="0"/>
              <a:t>il s’agit </a:t>
            </a:r>
            <a:r>
              <a:rPr lang="fr-FR" dirty="0"/>
              <a:t>d’un zoom (avant, arrière), c'est-à-dire un travelling optique.</a:t>
            </a:r>
          </a:p>
          <a:p>
            <a:pPr marL="0" indent="0">
              <a:buNone/>
            </a:pPr>
            <a:r>
              <a:rPr lang="fr-FR" dirty="0"/>
              <a:t>Les mouvements de caméra, grâce à des appareillages, peuvent avoir beaucoup d’ampleur (grue) ou donner </a:t>
            </a:r>
            <a:r>
              <a:rPr lang="fr-FR" dirty="0" smtClean="0"/>
              <a:t>aux déplacements </a:t>
            </a:r>
            <a:r>
              <a:rPr lang="fr-FR" dirty="0"/>
              <a:t>une grande fluidité (</a:t>
            </a:r>
            <a:r>
              <a:rPr lang="fr-FR" dirty="0" err="1"/>
              <a:t>steady-cam</a:t>
            </a:r>
            <a:r>
              <a:rPr lang="fr-FR" dirty="0"/>
              <a:t>).</a:t>
            </a:r>
          </a:p>
          <a:p>
            <a:pPr marL="0" indent="0">
              <a:buNone/>
            </a:pPr>
            <a:r>
              <a:rPr lang="fr-FR" dirty="0"/>
              <a:t>Lorsqu’on tourne un plan, on réfléchit à l’endroit où l’on va placer la caméra et donc à l’angle de la prise de vue : </a:t>
            </a:r>
            <a:r>
              <a:rPr lang="fr-FR" dirty="0" smtClean="0"/>
              <a:t>sera-t-il frontal</a:t>
            </a:r>
            <a:r>
              <a:rPr lang="fr-FR" dirty="0"/>
              <a:t>, latéral, en plongée, en contre-plongée ?</a:t>
            </a:r>
          </a:p>
          <a:p>
            <a:pPr marL="0" indent="0">
              <a:buNone/>
            </a:pPr>
            <a:r>
              <a:rPr lang="fr-FR" dirty="0"/>
              <a:t>Il faut aussi réfléchir au cadre, le délimiter : il s’agit donc d’inclure (ce qui sera dans le champ) et d’exclure (ce qui </a:t>
            </a:r>
            <a:r>
              <a:rPr lang="fr-FR" dirty="0" smtClean="0"/>
              <a:t>restera hors-champ</a:t>
            </a:r>
            <a:r>
              <a:rPr lang="fr-FR" dirty="0"/>
              <a:t>), on aura aussi du bord-cadre</a:t>
            </a:r>
            <a:r>
              <a:rPr lang="fr-FR" dirty="0" smtClean="0"/>
              <a:t>.</a:t>
            </a:r>
            <a:endParaRPr lang="fr-FR" dirty="0"/>
          </a:p>
        </p:txBody>
      </p:sp>
    </p:spTree>
    <p:extLst>
      <p:ext uri="{BB962C8B-B14F-4D97-AF65-F5344CB8AC3E}">
        <p14:creationId xmlns:p14="http://schemas.microsoft.com/office/powerpoint/2010/main" val="3915395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800100"/>
            <a:ext cx="10394707" cy="4574485"/>
          </a:xfrm>
        </p:spPr>
        <p:txBody>
          <a:bodyPr/>
          <a:lstStyle/>
          <a:p>
            <a:pPr marL="0" indent="0">
              <a:buNone/>
            </a:pPr>
            <a:r>
              <a:rPr lang="fr-FR" dirty="0"/>
              <a:t>Quel sera l’échelle du plan ? On distingue deux rapports d’échelle : celui qui se rapporte au décor (plan général ou de grand ensemble, plan d’ensemble, plan de demi-ensemble) et celui qui se rapporte au personnage (plan moyen, homme en pied - plan américain, dessous du genou - plan rapproché, taille, poitrine - gros plan. Le très gros plan, dit aussi « insert », concernera des parties du corps (un </a:t>
            </a:r>
            <a:r>
              <a:rPr lang="fr-FR" dirty="0" err="1"/>
              <a:t>oeil</a:t>
            </a:r>
            <a:r>
              <a:rPr lang="fr-FR" dirty="0"/>
              <a:t> par exemple) ou des plans de détails (poignée de porte par exemple).</a:t>
            </a:r>
          </a:p>
          <a:p>
            <a:pPr marL="0" indent="0">
              <a:buNone/>
            </a:pPr>
            <a:r>
              <a:rPr lang="fr-FR" dirty="0"/>
              <a:t>Des plans pourront avoir une grande profondeur de champ (distance entre l’objectif et le fond du cadre) et inscriront, par exemple, le personnage dans un décor.</a:t>
            </a:r>
          </a:p>
          <a:p>
            <a:endParaRPr lang="fr-FR" dirty="0"/>
          </a:p>
        </p:txBody>
      </p:sp>
    </p:spTree>
    <p:extLst>
      <p:ext uri="{BB962C8B-B14F-4D97-AF65-F5344CB8AC3E}">
        <p14:creationId xmlns:p14="http://schemas.microsoft.com/office/powerpoint/2010/main" val="12087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L’échelle des plans :</a:t>
            </a:r>
          </a:p>
        </p:txBody>
      </p:sp>
      <p:sp>
        <p:nvSpPr>
          <p:cNvPr id="3" name="Espace réservé du contenu 2"/>
          <p:cNvSpPr>
            <a:spLocks noGrp="1"/>
          </p:cNvSpPr>
          <p:nvPr>
            <p:ph sz="quarter" idx="13"/>
          </p:nvPr>
        </p:nvSpPr>
        <p:spPr>
          <a:xfrm>
            <a:off x="685800" y="1837766"/>
            <a:ext cx="10394707" cy="3536820"/>
          </a:xfrm>
        </p:spPr>
        <p:txBody>
          <a:bodyPr>
            <a:normAutofit/>
          </a:bodyPr>
          <a:lstStyle/>
          <a:p>
            <a:r>
              <a:rPr lang="fr-FR" dirty="0"/>
              <a:t>Le plan général.</a:t>
            </a:r>
          </a:p>
          <a:p>
            <a:pPr marL="0" indent="0">
              <a:buNone/>
            </a:pPr>
            <a:r>
              <a:rPr lang="fr-FR" dirty="0"/>
              <a:t>Il situe le lieu de l’action et le place largement dans son contexte : paysage urbain, rural</a:t>
            </a:r>
            <a:r>
              <a:rPr lang="fr-FR" dirty="0" smtClean="0"/>
              <a:t>…</a:t>
            </a:r>
          </a:p>
          <a:p>
            <a:pPr marL="0" indent="0">
              <a:buNone/>
            </a:pPr>
            <a:endParaRPr lang="fr-FR" dirty="0"/>
          </a:p>
          <a:p>
            <a:r>
              <a:rPr lang="fr-FR" dirty="0"/>
              <a:t>Le plan d’ensemble.</a:t>
            </a:r>
          </a:p>
          <a:p>
            <a:pPr marL="0" indent="0">
              <a:buNone/>
            </a:pPr>
            <a:r>
              <a:rPr lang="fr-FR" dirty="0"/>
              <a:t>Le cadre se resserre progressivement et le cadre de l’action est décrit de façon plus précise : La rue, le champ, le verger ou le couloir de métro…</a:t>
            </a:r>
          </a:p>
          <a:p>
            <a:endParaRPr lang="fr-FR" dirty="0"/>
          </a:p>
        </p:txBody>
      </p:sp>
    </p:spTree>
    <p:extLst>
      <p:ext uri="{BB962C8B-B14F-4D97-AF65-F5344CB8AC3E}">
        <p14:creationId xmlns:p14="http://schemas.microsoft.com/office/powerpoint/2010/main" val="27846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1005840"/>
            <a:ext cx="10394707" cy="4368745"/>
          </a:xfrm>
        </p:spPr>
        <p:txBody>
          <a:bodyPr>
            <a:normAutofit lnSpcReduction="10000"/>
          </a:bodyPr>
          <a:lstStyle/>
          <a:p>
            <a:r>
              <a:rPr lang="fr-FR" dirty="0"/>
              <a:t>Le plan moyen.</a:t>
            </a:r>
          </a:p>
          <a:p>
            <a:pPr marL="0" indent="0">
              <a:buNone/>
            </a:pPr>
            <a:r>
              <a:rPr lang="fr-FR" dirty="0"/>
              <a:t>Le contexte environnant devient de moins en moins présent, le personnage ou l’objet est perçu dans son intégralité, pour traduire son attitude</a:t>
            </a:r>
            <a:r>
              <a:rPr lang="fr-FR" dirty="0" smtClean="0"/>
              <a:t>.</a:t>
            </a:r>
          </a:p>
          <a:p>
            <a:pPr marL="0" indent="0">
              <a:buNone/>
            </a:pPr>
            <a:endParaRPr lang="fr-FR" dirty="0" smtClean="0"/>
          </a:p>
          <a:p>
            <a:r>
              <a:rPr lang="fr-FR" dirty="0" smtClean="0"/>
              <a:t>Le </a:t>
            </a:r>
            <a:r>
              <a:rPr lang="fr-FR" dirty="0"/>
              <a:t>plan américain.</a:t>
            </a:r>
          </a:p>
          <a:p>
            <a:pPr marL="0" indent="0">
              <a:buNone/>
            </a:pPr>
            <a:r>
              <a:rPr lang="fr-FR" dirty="0"/>
              <a:t>C’est un plan fréquemment utilisé dans le cinéma américain : Les personnages sont alors cadrés à mi-cuisse ou à la taille</a:t>
            </a:r>
            <a:r>
              <a:rPr lang="fr-FR" dirty="0" smtClean="0"/>
              <a:t>.</a:t>
            </a:r>
          </a:p>
          <a:p>
            <a:pPr marL="0" indent="0">
              <a:buNone/>
            </a:pPr>
            <a:r>
              <a:rPr lang="fr-FR" dirty="0"/>
              <a:t>Le contexte du personnage perd nettement de son importance, ce plan peut être considéré comme un plan de transition entre une vision élargie de la scène et une vision rapprochée du personnage.</a:t>
            </a:r>
          </a:p>
          <a:p>
            <a:pPr marL="0" indent="0">
              <a:buNone/>
            </a:pPr>
            <a:endParaRPr lang="fr-FR" dirty="0"/>
          </a:p>
          <a:p>
            <a:endParaRPr lang="fr-FR" dirty="0"/>
          </a:p>
        </p:txBody>
      </p:sp>
    </p:spTree>
    <p:extLst>
      <p:ext uri="{BB962C8B-B14F-4D97-AF65-F5344CB8AC3E}">
        <p14:creationId xmlns:p14="http://schemas.microsoft.com/office/powerpoint/2010/main" val="185560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5800" y="451184"/>
            <a:ext cx="10394707" cy="4923401"/>
          </a:xfrm>
        </p:spPr>
        <p:txBody>
          <a:bodyPr>
            <a:normAutofit fontScale="92500" lnSpcReduction="20000"/>
          </a:bodyPr>
          <a:lstStyle/>
          <a:p>
            <a:r>
              <a:rPr lang="fr-FR" dirty="0" smtClean="0"/>
              <a:t>Le plan rapproché.</a:t>
            </a:r>
          </a:p>
          <a:p>
            <a:pPr marL="0" indent="0">
              <a:buNone/>
            </a:pPr>
            <a:r>
              <a:rPr lang="fr-FR" dirty="0" smtClean="0"/>
              <a:t>Il s’agit d’un plan qui permet de visualiser le personnage jusqu’au buste, le contexte immédiat est simplement figuré sans grande définition.</a:t>
            </a:r>
          </a:p>
          <a:p>
            <a:pPr marL="0" indent="0">
              <a:buNone/>
            </a:pPr>
            <a:r>
              <a:rPr lang="fr-FR" dirty="0" smtClean="0"/>
              <a:t>Ce plan est notamment utilisé pour traduire une conversation entre deux personnages, le plan rapproché exprime alors leurs attitudes et les expressions de leurs visages.</a:t>
            </a:r>
          </a:p>
          <a:p>
            <a:pPr marL="0" indent="0">
              <a:buNone/>
            </a:pPr>
            <a:endParaRPr lang="fr-FR" dirty="0"/>
          </a:p>
          <a:p>
            <a:r>
              <a:rPr lang="fr-FR" dirty="0" smtClean="0"/>
              <a:t>Le gros plan.</a:t>
            </a:r>
          </a:p>
          <a:p>
            <a:pPr marL="0" indent="0">
              <a:buNone/>
            </a:pPr>
            <a:r>
              <a:rPr lang="fr-FR" dirty="0" smtClean="0"/>
              <a:t>Ce cadrage serré est destiné à mettre en valeur un point spécifique et important pour la dynamique de l’action : Les mains, le regard, un objet spécifique.</a:t>
            </a:r>
          </a:p>
          <a:p>
            <a:pPr marL="0" indent="0">
              <a:buNone/>
            </a:pPr>
            <a:endParaRPr lang="fr-FR" dirty="0"/>
          </a:p>
          <a:p>
            <a:r>
              <a:rPr lang="fr-FR" dirty="0" smtClean="0"/>
              <a:t>Le très gros plan.</a:t>
            </a:r>
          </a:p>
          <a:p>
            <a:pPr marL="0" indent="0">
              <a:buNone/>
            </a:pPr>
            <a:r>
              <a:rPr lang="fr-FR" dirty="0" smtClean="0"/>
              <a:t>Il permet d’isoler un détail important pour la compréhension de la scène. Il n’est d’ailleurs utilisé que de façon très ponctuelle.</a:t>
            </a:r>
            <a:endParaRPr lang="fr-FR" dirty="0"/>
          </a:p>
        </p:txBody>
      </p:sp>
    </p:spTree>
    <p:extLst>
      <p:ext uri="{BB962C8B-B14F-4D97-AF65-F5344CB8AC3E}">
        <p14:creationId xmlns:p14="http://schemas.microsoft.com/office/powerpoint/2010/main" val="240257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326" y="212477"/>
            <a:ext cx="6174539" cy="5261891"/>
          </a:xfrm>
          <a:prstGeom prst="rect">
            <a:avLst/>
          </a:prstGeom>
        </p:spPr>
      </p:pic>
    </p:spTree>
    <p:extLst>
      <p:ext uri="{BB962C8B-B14F-4D97-AF65-F5344CB8AC3E}">
        <p14:creationId xmlns:p14="http://schemas.microsoft.com/office/powerpoint/2010/main" val="2759734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 de vue</a:t>
            </a:r>
            <a:endParaRPr lang="fr-FR" dirty="0"/>
          </a:p>
        </p:txBody>
      </p:sp>
      <p:sp>
        <p:nvSpPr>
          <p:cNvPr id="3" name="Espace réservé du contenu 2"/>
          <p:cNvSpPr>
            <a:spLocks noGrp="1"/>
          </p:cNvSpPr>
          <p:nvPr>
            <p:ph sz="quarter" idx="13"/>
          </p:nvPr>
        </p:nvSpPr>
        <p:spPr/>
        <p:txBody>
          <a:bodyPr/>
          <a:lstStyle/>
          <a:p>
            <a:r>
              <a:rPr lang="fr-FR" dirty="0" smtClean="0"/>
              <a:t>À ce choix de cadrage, il convient d’ajouter la notion de point de vue, également </a:t>
            </a:r>
            <a:r>
              <a:rPr lang="fr-FR" dirty="0" err="1" smtClean="0"/>
              <a:t>apellé</a:t>
            </a:r>
            <a:r>
              <a:rPr lang="fr-FR" dirty="0" smtClean="0"/>
              <a:t> l’angle de prise de vue.</a:t>
            </a:r>
          </a:p>
          <a:p>
            <a:pPr marL="0" indent="0">
              <a:buNone/>
            </a:pPr>
            <a:r>
              <a:rPr lang="fr-FR" dirty="0" smtClean="0"/>
              <a:t>Le choix de l’angle de vision est large et parfaitement déterminant quand au pouvoir expressif de l’image. L’angle de vision adopté, pour être le moins déformant et intervenant possible, se situera à hauteur d’œil.</a:t>
            </a:r>
            <a:endParaRPr lang="fr-FR" dirty="0"/>
          </a:p>
        </p:txBody>
      </p:sp>
    </p:spTree>
    <p:extLst>
      <p:ext uri="{BB962C8B-B14F-4D97-AF65-F5344CB8AC3E}">
        <p14:creationId xmlns:p14="http://schemas.microsoft.com/office/powerpoint/2010/main" val="248197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TM04033927[[fn=Grand événement]]</Template>
  <TotalTime>158</TotalTime>
  <Words>3137</Words>
  <Application>Microsoft Office PowerPoint</Application>
  <PresentationFormat>Grand écran</PresentationFormat>
  <Paragraphs>202</Paragraphs>
  <Slides>49</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49</vt:i4>
      </vt:variant>
    </vt:vector>
  </HeadingPairs>
  <TitlesOfParts>
    <vt:vector size="52" baseType="lpstr">
      <vt:lpstr>Arial</vt:lpstr>
      <vt:lpstr>Impact</vt:lpstr>
      <vt:lpstr>Grand événement</vt:lpstr>
      <vt:lpstr>Analyse filmique</vt:lpstr>
      <vt:lpstr>Les couleurs au cinéma</vt:lpstr>
      <vt:lpstr>Présentation PowerPoint</vt:lpstr>
      <vt:lpstr>L’image animé</vt:lpstr>
      <vt:lpstr>L’échelle des plans :</vt:lpstr>
      <vt:lpstr>Présentation PowerPoint</vt:lpstr>
      <vt:lpstr>Présentation PowerPoint</vt:lpstr>
      <vt:lpstr>Présentation PowerPoint</vt:lpstr>
      <vt:lpstr>Point de vue</vt:lpstr>
      <vt:lpstr>Plongée et contre plongée</vt:lpstr>
      <vt:lpstr>Présentation PowerPoint</vt:lpstr>
      <vt:lpstr>Présentation PowerPoint</vt:lpstr>
      <vt:lpstr>Champ et contrechamp</vt:lpstr>
      <vt:lpstr>Présentation PowerPoint</vt:lpstr>
      <vt:lpstr>Le panoramique</vt:lpstr>
      <vt:lpstr>Présentation PowerPoint</vt:lpstr>
      <vt:lpstr>Le travelling</vt:lpstr>
      <vt:lpstr>Présentation PowerPoint</vt:lpstr>
      <vt:lpstr>Le hors champ</vt:lpstr>
      <vt:lpstr>Les associations d’images</vt:lpstr>
      <vt:lpstr>Vocabulaire de l’analyse filmique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Méthode d’analyse</vt:lpstr>
      <vt:lpstr>Présentation PowerPoint</vt:lpstr>
      <vt:lpstr>Le film dans sa globalité</vt:lpstr>
      <vt:lpstr>Présentation PowerPoint</vt:lpstr>
      <vt:lpstr>Quelques grands paramètres d’analyse  </vt:lpstr>
      <vt:lpstr>Présentation PowerPoint</vt:lpstr>
      <vt:lpstr>Point de vue </vt:lpstr>
      <vt:lpstr>Le son</vt:lpstr>
      <vt:lpstr>Présentation PowerPoint</vt:lpstr>
      <vt:lpstr>L’espace</vt:lpstr>
      <vt:lpstr>Présentation PowerPoint</vt:lpstr>
      <vt:lpstr>Le montage</vt:lpstr>
      <vt:lpstr>Présentation PowerPoint</vt:lpstr>
      <vt:lpstr>Présentation PowerPoint</vt:lpstr>
      <vt:lpstr>La lumière et les couleurs</vt:lpstr>
      <vt:lpstr>Analyser une séquence, un plan</vt:lpstr>
      <vt:lpstr>Présentation PowerPoint</vt:lpstr>
      <vt:lpstr>Christian metz</vt:lpstr>
      <vt:lpstr>Le plan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filmique</dc:title>
  <dc:creator>cécile fiter</dc:creator>
  <cp:lastModifiedBy>Utilisateur Windows</cp:lastModifiedBy>
  <cp:revision>73</cp:revision>
  <dcterms:created xsi:type="dcterms:W3CDTF">2018-10-02T20:39:51Z</dcterms:created>
  <dcterms:modified xsi:type="dcterms:W3CDTF">2018-10-18T09:24:05Z</dcterms:modified>
</cp:coreProperties>
</file>